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28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最简单的方法就是按照 AMD GPU 的安装指南来安装 fglrx。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这意味着你可以将 APU 中的 CPU 和 GPU 作为两个独立的 OpenCL 设备来使用。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如果你安装有独立显卡，可能需要在 BIOS 里面强制启用集成显卡，才能实现利用 APU 作为 OpenCL 设备。</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000" cy="17852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000" cy="2142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7: using private memory</a:t>
            </a:r>
            <a:endParaRPr lang="en-US" sz="3600" b="0" strike="noStrike" spc="-1">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private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work-item copies its own row of A into private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000" cy="2764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000" cy="33872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8: using local memory</a:t>
            </a:r>
            <a:endParaRPr lang="en-US" sz="3600" b="0" strike="noStrike" spc="-1">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local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 that already uses private memory from Exercise 7</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work-group collaboratively copies its own column of B into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Extra:</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fast, blocked implementation from the NVIDIA OpenCL SDK example. Try running it and compare to yours</a:t>
            </a:r>
            <a:endParaRPr lang="en-US" sz="28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9: The Pi program</a:t>
            </a:r>
            <a:endParaRPr lang="en-US" sz="3600" b="0" strike="noStrike" spc="-1">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synchronization between work-items in the OpenCL C kernel programming language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the provided serial program to estimate Pi through numerical integration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a kernel and host program to compute the numerical integral using OpenCL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Note: You will need to implement a reduction</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a:t>
            </a:r>
            <a:endParaRPr lang="en-US" sz="2800" b="0" strike="noStrike" spc="-1">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10: Heterogeneous Computing</a:t>
            </a:r>
            <a:endParaRPr lang="en-US" sz="3600" b="0" strike="noStrike" spc="-1">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experiment with running kernels on multiple devices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 one of your OpenCL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Investigate the Context constructors to include more than one device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program to run a kernel on multiple devices, each with different input data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Split your problem across multiple devices if you have 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the examples from the SDKs to help you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the results from both devices and see which runs faster</a:t>
            </a:r>
            <a:endParaRPr lang="en-US" sz="28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Discover what devices you have available at run-time, e.g.</a:t>
            </a:r>
            <a:endParaRPr lang="en-US" sz="2800" b="0" strike="noStrike" spc="-1">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11: Optimize matrix multiplication</a:t>
            </a:r>
            <a:endParaRPr lang="en-US" sz="3600" b="0" strike="noStrike" spc="-1">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portable performance in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a matrix multiply solution step by step, saving intermediate versions and tracking performance improvements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As a final step, go back and make a single program that is adaptive so it delivers good results on both a CPU and a GPU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confirming that the matrix multiplication is correct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360" cy="360000"/>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12: Profiling OpenCL programs</a:t>
            </a:r>
            <a:endParaRPr lang="en-US" sz="3600" b="0" strike="noStrike" spc="-1">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experiment with profiling tools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one of your OpenCL programs, such as matrix multiply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program in the profiler and explore the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program to change the performance in some way and observe the effect with the profiler</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Repeat with other programs if you have time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Timings reported by the host code and via the profiling interfaces should roughly match</a:t>
            </a:r>
            <a:endParaRPr lang="en-US" sz="28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5290560" y="6598440"/>
            <a:ext cx="3852720" cy="25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241"/>
              </a:spcBef>
            </a:pPr>
            <a:r>
              <a:rPr lang="en-US" sz="1200" b="0" strike="noStrike" spc="-1">
                <a:solidFill>
                  <a:srgbClr val="000000"/>
                </a:solidFill>
                <a:latin typeface="Trebuchet MS"/>
                <a:ea typeface="DejaVu Sans"/>
              </a:rPr>
              <a:t>第三方名称是其公司所有</a:t>
            </a:r>
            <a:endParaRPr lang="en-US" sz="1200" b="0" strike="noStrike" spc="-1">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13: Porting CUDA to OpenCL</a:t>
            </a:r>
            <a:endParaRPr lang="en-US" sz="3600" b="0" strike="noStrike" spc="-1">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port the provided CUDA/serial C program to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CUDA kernel and identify which parts need changing</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Change them to the OpenCL equivalents</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Host code and port the commands to the OpenCL equivalents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and CUDA programs should produce the same output – check this!</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360" cy="578304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a:solidFill>
                            <a:srgbClr val="000000"/>
                          </a:solidFill>
                          <a:latin typeface="Trebuchet MS"/>
                        </a:rPr>
                        <a:t>OpenCL 重要基本概念</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a:solidFill>
                            <a:srgbClr val="000000"/>
                          </a:solidFill>
                          <a:latin typeface="Trebuchet MS"/>
                        </a:rPr>
                        <a:t>概览 OpenCL 接口（APIs）</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a:t>
            </a:r>
            <a:r>
              <a:rPr lang="en-US" sz="3200" b="0" u="sng" strike="noStrike" spc="-1">
                <a:solidFill>
                  <a:srgbClr val="0000FF"/>
                </a:solidFill>
                <a:uFillTx/>
                <a:latin typeface="Trebuchet MS"/>
                <a:hlinkClick r:id="rId3"/>
              </a:rPr>
              <a:t>://github.com/clMathLibraries/clBLAS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a:solidFill>
                  <a:srgbClr val="C0504D"/>
                </a:solidFill>
                <a:latin typeface="Trebuchet MS"/>
                <a:ea typeface="DejaVu Sans"/>
              </a:rPr>
              <a:t>Wrote a rough draft straw man 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C0504D"/>
                </a:solidFill>
                <a:latin typeface="Trebuchet MS"/>
                <a:ea typeface="DejaVu Sans"/>
              </a:rPr>
              <a:t>Khronos Compute group formed</a:t>
            </a:r>
            <a:endParaRPr lang="en-US" sz="1600" b="0" strike="noStrike" spc="-1">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6" name="CustomShape 38"/>
          <p:cNvSpPr/>
          <p:nvPr/>
        </p:nvSpPr>
        <p:spPr>
          <a:xfrm>
            <a:off x="5255280" y="6593040"/>
            <a:ext cx="3852720" cy="29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050" b="0" strike="noStrike" spc="-1">
                <a:solidFill>
                  <a:srgbClr val="000000"/>
                </a:solidFill>
                <a:latin typeface="Trebuchet MS"/>
                <a:ea typeface="DejaVu Sans"/>
              </a:rPr>
              <a:t>Third party names are the property of their owners.</a:t>
            </a:r>
            <a:endParaRPr lang="en-US" sz="1050" b="0" strike="noStrike" spc="-1">
              <a:latin typeface="Arial"/>
            </a:endParaRPr>
          </a:p>
        </p:txBody>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A: The vectorized Pi program</a:t>
            </a:r>
            <a:endParaRPr lang="en-US" sz="3600" b="0" strike="noStrike" spc="-1">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understand the vector instructions in the kernel programming language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your best Pi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Unroll the loops 4 times.  Verify that the program still works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Use vector instructions in the body of the loop </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compare vectorized and scalar versions  of the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could try running this on the CPU as well as the GPU…</a:t>
            </a:r>
            <a:endParaRPr lang="en-US"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OpenCL Working Group within Khronos</a:t>
            </a:r>
            <a:endParaRPr lang="en-US" sz="4400" b="0" strike="noStrike" spc="-1">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Diverse industry participation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Processor vendors, system OEMs, middleware vendors, application developers.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became an important standard upon release by virtue of the market coverage of the companies behind it.</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gn="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Timeline</a:t>
            </a:r>
            <a:endParaRPr lang="en-US" sz="4400" b="0" strike="noStrike" spc="-1">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Launched Jun’08 … 6 months from “strawman” to OpenCL 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Rapid innovation to match pace of hardware innovation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18 months from 1.0 to 1.1 and from 1.1 to 1.2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Goal: a new OpenCL every 18-24 months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Committed to backwards compatibility to protect software investments</a:t>
            </a:r>
            <a:endParaRPr lang="en-US" sz="2800" b="0" strike="noStrike" spc="-1">
              <a:latin typeface="Arial"/>
            </a:endParaRPr>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a:solidFill>
                  <a:srgbClr val="17375E"/>
                </a:solidFill>
                <a:latin typeface="Trebuchet MS"/>
                <a:ea typeface="DejaVu Sans"/>
              </a:rPr>
              <a:t>Khronos publicly releases </a:t>
            </a:r>
            <a:r>
              <a:rPr lang="en-US" sz="2000" b="1" strike="noStrike" spc="-1">
                <a:solidFill>
                  <a:srgbClr val="17375E"/>
                </a:solidFill>
                <a:latin typeface="Trebuchet MS"/>
                <a:ea typeface="DejaVu Sans"/>
              </a:rPr>
              <a:t>OpenCL 1.0  </a:t>
            </a:r>
            <a:r>
              <a:rPr lang="en-US" sz="2000" b="0" strike="noStrike" spc="-1">
                <a:solidFill>
                  <a:srgbClr val="17375E"/>
                </a:solidFill>
                <a:latin typeface="Trebuchet MS"/>
                <a:ea typeface="DejaVu Sans"/>
              </a:rPr>
              <a:t>specification</a:t>
            </a:r>
            <a:endParaRPr lang="en-US" sz="2000" b="0" strike="noStrike" spc="-1">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a:solidFill>
                  <a:srgbClr val="C0504D"/>
                </a:solidFill>
                <a:latin typeface="Trebuchet MS"/>
                <a:ea typeface="DejaVu Sans"/>
              </a:rPr>
              <a:t>During 2H09</a:t>
            </a:r>
            <a:endParaRPr lang="en-US" sz="2000" b="0" strike="noStrike" spc="-1">
              <a:latin typeface="Arial"/>
            </a:endParaRPr>
          </a:p>
          <a:p>
            <a:pPr algn="ctr">
              <a:lnSpc>
                <a:spcPct val="80000"/>
              </a:lnSpc>
            </a:pPr>
            <a:r>
              <a:rPr lang="en-US" sz="2000" b="0" strike="noStrike" spc="-1">
                <a:solidFill>
                  <a:srgbClr val="17375E"/>
                </a:solidFill>
                <a:latin typeface="Trebuchet MS"/>
                <a:ea typeface="DejaVu Sans"/>
              </a:rPr>
              <a:t>Multiple conformant implementations ship across a diverse range of platforms.</a:t>
            </a:r>
            <a:endParaRPr lang="en-US" sz="2000" b="0" strike="noStrike" spc="-1">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a:solidFill>
                  <a:srgbClr val="C0504D"/>
                </a:solidFill>
                <a:latin typeface="Trebuchet MS"/>
                <a:ea typeface="DejaVu Sans"/>
              </a:rPr>
              <a:t>Dec08</a:t>
            </a:r>
            <a:endParaRPr lang="en-US" sz="2000" b="0" strike="noStrike" spc="-1">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a:solidFill>
                  <a:srgbClr val="C0504D"/>
                </a:solidFill>
                <a:latin typeface="Trebuchet MS"/>
                <a:ea typeface="DejaVu Sans"/>
              </a:rPr>
              <a:t>Jun10</a:t>
            </a:r>
            <a:endParaRPr lang="en-US" sz="2000" b="0" strike="noStrike" spc="-1">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a:solidFill>
                  <a:srgbClr val="17375E"/>
                </a:solidFill>
                <a:latin typeface="Trebuchet MS"/>
                <a:ea typeface="DejaVu Sans"/>
              </a:rPr>
              <a:t>Khronos publicly releases </a:t>
            </a:r>
            <a:r>
              <a:rPr lang="en-US" sz="2000" b="1" strike="noStrike" spc="-1">
                <a:solidFill>
                  <a:srgbClr val="17375E"/>
                </a:solidFill>
                <a:latin typeface="Trebuchet MS"/>
                <a:ea typeface="DejaVu Sans"/>
              </a:rPr>
              <a:t>OpenCL 1.1  </a:t>
            </a:r>
            <a:r>
              <a:rPr lang="en-US" sz="2000" b="0" strike="noStrike" spc="-1">
                <a:solidFill>
                  <a:srgbClr val="17375E"/>
                </a:solidFill>
                <a:latin typeface="Trebuchet MS"/>
                <a:ea typeface="DejaVu Sans"/>
              </a:rPr>
              <a:t>specification.  Conformant implementations available shortly thereafter</a:t>
            </a:r>
            <a:endParaRPr lang="en-US" sz="2000" b="0" strike="noStrike" spc="-1">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a:solidFill>
                  <a:srgbClr val="C0504D"/>
                </a:solidFill>
                <a:latin typeface="Trebuchet MS"/>
                <a:ea typeface="DejaVu Sans"/>
              </a:rPr>
              <a:t>Nov11</a:t>
            </a:r>
            <a:endParaRPr lang="en-US" sz="2000" b="0" strike="noStrike" spc="-1">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a:solidFill>
                  <a:srgbClr val="17375E"/>
                </a:solidFill>
                <a:latin typeface="Trebuchet MS"/>
                <a:ea typeface="DejaVu Sans"/>
              </a:rPr>
              <a:t>Release of </a:t>
            </a:r>
            <a:r>
              <a:rPr lang="en-US" sz="2000" b="1" strike="noStrike" spc="-1">
                <a:solidFill>
                  <a:srgbClr val="17375E"/>
                </a:solidFill>
                <a:latin typeface="Trebuchet MS"/>
                <a:ea typeface="DejaVu Sans"/>
              </a:rPr>
              <a:t>OpenCL 1.2</a:t>
            </a:r>
            <a:endParaRPr lang="en-US" sz="2000" b="0" strike="noStrike" spc="-1">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Timeline</a:t>
            </a:r>
            <a:endParaRPr lang="en-US" sz="4400" b="0" strike="noStrike" spc="-1">
              <a:latin typeface="Arial"/>
            </a:endParaRPr>
          </a:p>
        </p:txBody>
      </p:sp>
      <p:sp>
        <p:nvSpPr>
          <p:cNvPr id="591"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Launched Jun’08 … 6 months from “strawman” to OpenCL 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Rapid innovation to match pace of hardware innovation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18 months from 1.0 to 1.1 and from 1.1 to 1.2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Goal: a new OpenCL every 18-24 months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Committed to backwards compatibility to protect software investments</a:t>
            </a:r>
            <a:endParaRPr lang="en-US" sz="2800" b="0" strike="noStrike" spc="-1">
              <a:latin typeface="Arial"/>
            </a:endParaRPr>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a:solidFill>
                  <a:srgbClr val="1F497D"/>
                </a:solidFill>
                <a:latin typeface="Trebuchet MS"/>
                <a:ea typeface="Tahoma"/>
              </a:rPr>
              <a:t>OpenCL 1.0 released. Conformance tests released Dec08</a:t>
            </a:r>
            <a:endParaRPr lang="en-US" sz="1400" b="0" strike="noStrike" spc="-1">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C0504D"/>
                </a:solidFill>
                <a:latin typeface="Trebuchet MS"/>
                <a:ea typeface="Tahoma"/>
              </a:rPr>
              <a:t>Dec08</a:t>
            </a:r>
            <a:endParaRPr lang="en-US" sz="2000" b="0" strike="noStrike" spc="-1">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C0504D"/>
                </a:solidFill>
                <a:latin typeface="Trebuchet MS"/>
                <a:ea typeface="Tahoma"/>
              </a:rPr>
              <a:t>Jun10</a:t>
            </a:r>
            <a:endParaRPr lang="en-US" sz="2000" b="0" strike="noStrike" spc="-1">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a:solidFill>
                  <a:srgbClr val="1F497D"/>
                </a:solidFill>
                <a:latin typeface="Trebuchet MS"/>
                <a:ea typeface="Tahoma"/>
              </a:rPr>
              <a:t>OpenCL 1.1 </a:t>
            </a:r>
            <a:br/>
            <a:r>
              <a:rPr lang="en-US" sz="1400" b="1" strike="noStrike" spc="-1">
                <a:solidFill>
                  <a:srgbClr val="1F497D"/>
                </a:solidFill>
                <a:latin typeface="Trebuchet MS"/>
                <a:ea typeface="Tahoma"/>
              </a:rPr>
              <a:t>Specification and </a:t>
            </a:r>
            <a:br/>
            <a:r>
              <a:rPr lang="en-US" sz="1400" b="1" strike="noStrike" spc="-1">
                <a:solidFill>
                  <a:srgbClr val="1F497D"/>
                </a:solidFill>
                <a:latin typeface="Trebuchet MS"/>
                <a:ea typeface="Tahoma"/>
              </a:rPr>
              <a:t>conformance tests </a:t>
            </a:r>
            <a:br/>
            <a:r>
              <a:rPr lang="en-US" sz="1400" b="1" strike="noStrike" spc="-1">
                <a:solidFill>
                  <a:srgbClr val="1F497D"/>
                </a:solidFill>
                <a:latin typeface="Trebuchet MS"/>
                <a:ea typeface="Tahoma"/>
              </a:rPr>
              <a:t>released </a:t>
            </a:r>
            <a:endParaRPr lang="en-US" sz="1400" b="0" strike="noStrike" spc="-1">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C0504D"/>
                </a:solidFill>
                <a:latin typeface="Trebuchet MS"/>
                <a:ea typeface="Tahoma"/>
              </a:rPr>
              <a:t>Nov11</a:t>
            </a:r>
            <a:endParaRPr lang="en-US" sz="2000" b="0" strike="noStrike" spc="-1">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a:solidFill>
                  <a:srgbClr val="1F497D"/>
                </a:solidFill>
                <a:latin typeface="Trebuchet MS"/>
                <a:ea typeface="Tahoma"/>
              </a:rPr>
              <a:t>OpenCL 1.2 </a:t>
            </a:r>
            <a:br/>
            <a:r>
              <a:rPr lang="en-US" sz="1400" b="1" strike="noStrike" spc="-1">
                <a:solidFill>
                  <a:srgbClr val="1F497D"/>
                </a:solidFill>
                <a:latin typeface="Trebuchet MS"/>
                <a:ea typeface="Tahoma"/>
              </a:rPr>
              <a:t>Specification and conformance tests released</a:t>
            </a:r>
            <a:endParaRPr lang="en-US" sz="1400" b="0" strike="noStrike" spc="-1">
              <a:latin typeface="Arial"/>
            </a:endParaRPr>
          </a:p>
        </p:txBody>
      </p:sp>
      <p:sp>
        <p:nvSpPr>
          <p:cNvPr id="602" name="CustomShape 13"/>
          <p:cNvSpPr/>
          <p:nvPr/>
        </p:nvSpPr>
        <p:spPr>
          <a:xfrm>
            <a:off x="7884360" y="4869000"/>
            <a:ext cx="997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a:solidFill>
                  <a:srgbClr val="C0504D"/>
                </a:solidFill>
                <a:latin typeface="Trebuchet MS"/>
                <a:ea typeface="Tahoma"/>
              </a:rPr>
              <a:t>Nov13</a:t>
            </a:r>
            <a:endParaRPr lang="en-US" sz="2000" b="0" strike="noStrike" spc="-1">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a:solidFill>
                  <a:srgbClr val="1F497D"/>
                </a:solidFill>
                <a:latin typeface="Trebuchet MS"/>
                <a:ea typeface="Tahoma"/>
              </a:rPr>
              <a:t>OpenCL  2.0 </a:t>
            </a:r>
            <a:br/>
            <a:r>
              <a:rPr lang="en-US" sz="1400" b="1" strike="noStrike" spc="-1">
                <a:solidFill>
                  <a:srgbClr val="1F497D"/>
                </a:solidFill>
                <a:latin typeface="Trebuchet MS"/>
                <a:ea typeface="Tahoma"/>
              </a:rPr>
              <a:t>Specification finalized and conformance tests released</a:t>
            </a:r>
            <a:endParaRPr lang="en-US" sz="1400" b="0" strike="noStrike" spc="-1">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C0504D"/>
                </a:solidFill>
                <a:latin typeface="Trebuchet MS"/>
                <a:ea typeface="Tahoma"/>
              </a:rPr>
              <a:t>Jul13</a:t>
            </a:r>
            <a:endParaRPr lang="en-US" sz="2000" b="0" strike="noStrike" spc="-1">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a:solidFill>
                  <a:srgbClr val="1F497D"/>
                </a:solidFill>
                <a:latin typeface="Trebuchet MS"/>
                <a:ea typeface="Tahoma"/>
              </a:rPr>
              <a:t>OpenCL 2.0 </a:t>
            </a:r>
            <a:br/>
            <a:r>
              <a:rPr lang="en-US" sz="1400" b="1" strike="noStrike" spc="-1">
                <a:solidFill>
                  <a:srgbClr val="1F497D"/>
                </a:solidFill>
                <a:latin typeface="Trebuchet MS"/>
                <a:ea typeface="Tahoma"/>
              </a:rPr>
              <a:t>Provisional Specification released for public review</a:t>
            </a:r>
            <a:endParaRPr lang="en-US" sz="1400" b="0" strike="noStrike" spc="-1">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sz="4400" b="0" strike="noStrike" spc="-1">
                <a:solidFill>
                  <a:srgbClr val="000000"/>
                </a:solidFill>
                <a:latin typeface="Trebuchet MS"/>
              </a:rPr>
              <a:t>OpenCL: From cell phone to supercomputer</a:t>
            </a:r>
            <a:endParaRPr lang="en-US" sz="4400" b="0" strike="noStrike" spc="-1">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OpenCL Embedded profile for mobile and embedded silicon</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Relaxes some data type and precision requirements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Avoids the need for a separate “ES” specification</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Khronos APIs provide computing support for imaging &amp; graphics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Enabling advanced applications in, e.g., Augmented Reality</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OpenCL will enable parallel computing in new markets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Mobile phones, cars, avionics</a:t>
            </a:r>
            <a:endParaRPr lang="en-US" sz="2400" b="0" strike="noStrike" spc="-1">
              <a:latin typeface="Arial"/>
            </a:endParaRPr>
          </a:p>
          <a:p>
            <a:pPr>
              <a:lnSpc>
                <a:spcPct val="100000"/>
              </a:lnSpc>
              <a:spcBef>
                <a:spcPts val="561"/>
              </a:spcBef>
            </a:pPr>
            <a:endParaRPr lang="en-US" sz="2400" b="0" strike="noStrike" spc="-1">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en-US" sz="2000" b="0" strike="noStrike" spc="-1">
                <a:solidFill>
                  <a:srgbClr val="000000"/>
                </a:solidFill>
                <a:latin typeface="Trebuchet MS"/>
                <a:ea typeface="DejaVu Sans"/>
              </a:rPr>
              <a:t>A camera phone with GPS processes images to recognize buildings and landmarks and provides relevant data from internet</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Platform Model</a:t>
            </a:r>
            <a:endParaRPr lang="en-US" sz="4400" b="0" strike="noStrike" spc="-1">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One </a:t>
            </a:r>
            <a:r>
              <a:rPr lang="en-US" sz="3200" b="1" i="1" strike="noStrike" spc="-1">
                <a:solidFill>
                  <a:srgbClr val="C0504D"/>
                </a:solidFill>
                <a:latin typeface="Trebuchet MS"/>
              </a:rPr>
              <a:t>Host</a:t>
            </a:r>
            <a:r>
              <a:rPr lang="en-US" sz="3200" b="0" strike="noStrike" spc="-1">
                <a:solidFill>
                  <a:srgbClr val="C0504D"/>
                </a:solidFill>
                <a:latin typeface="Trebuchet MS"/>
              </a:rPr>
              <a:t> </a:t>
            </a:r>
            <a:r>
              <a:rPr lang="en-US" sz="3200" b="0" strike="noStrike" spc="-1">
                <a:solidFill>
                  <a:srgbClr val="000000"/>
                </a:solidFill>
                <a:latin typeface="Trebuchet MS"/>
              </a:rPr>
              <a:t>and one or more </a:t>
            </a:r>
            <a:r>
              <a:rPr lang="en-US" sz="3200" b="1" i="1" strike="noStrike" spc="-1">
                <a:solidFill>
                  <a:srgbClr val="C0504D"/>
                </a:solidFill>
                <a:latin typeface="Trebuchet MS"/>
              </a:rPr>
              <a:t>OpenCL Devices</a:t>
            </a:r>
            <a:endParaRPr lang="en-US" sz="3200" b="0" strike="noStrike" spc="-1">
              <a:latin typeface="Arial"/>
            </a:endParaRPr>
          </a:p>
          <a:p>
            <a:pPr marL="628560" lvl="1" indent="-266040">
              <a:lnSpc>
                <a:spcPct val="100000"/>
              </a:lnSpc>
              <a:spcBef>
                <a:spcPts val="561"/>
              </a:spcBef>
              <a:buClr>
                <a:srgbClr val="000000"/>
              </a:buClr>
              <a:buFont typeface="Arial"/>
              <a:buChar char="–"/>
            </a:pPr>
            <a:r>
              <a:rPr lang="en-US" sz="2800" b="0" strike="noStrike" spc="-1">
                <a:solidFill>
                  <a:srgbClr val="000000"/>
                </a:solidFill>
                <a:latin typeface="Trebuchet MS"/>
              </a:rPr>
              <a:t>Each OpenCL Device is composed of one or more</a:t>
            </a:r>
            <a:br/>
            <a:r>
              <a:rPr lang="en-US" sz="2800" b="1" i="1" strike="noStrike" spc="-1">
                <a:solidFill>
                  <a:srgbClr val="C0504D"/>
                </a:solidFill>
                <a:latin typeface="Trebuchet MS"/>
              </a:rPr>
              <a:t>Compute Units</a:t>
            </a:r>
            <a:endParaRPr lang="en-US" sz="2800" b="0" strike="noStrike" spc="-1">
              <a:latin typeface="Arial"/>
            </a:endParaRPr>
          </a:p>
          <a:p>
            <a:pPr marL="1071720" lvl="2" indent="-267480">
              <a:lnSpc>
                <a:spcPct val="100000"/>
              </a:lnSpc>
              <a:spcBef>
                <a:spcPts val="479"/>
              </a:spcBef>
              <a:buClr>
                <a:srgbClr val="000000"/>
              </a:buClr>
              <a:buFont typeface="Arial"/>
              <a:buChar char="•"/>
            </a:pPr>
            <a:r>
              <a:rPr lang="en-US" sz="2400" b="0" strike="noStrike" spc="-1">
                <a:solidFill>
                  <a:srgbClr val="000000"/>
                </a:solidFill>
                <a:latin typeface="Trebuchet MS"/>
              </a:rPr>
              <a:t>Each Compute Unit is divided into one or more </a:t>
            </a:r>
            <a:r>
              <a:rPr lang="en-US" sz="2400" b="1" i="1" strike="noStrike" spc="-1">
                <a:solidFill>
                  <a:srgbClr val="C0504D"/>
                </a:solidFill>
                <a:latin typeface="Trebuchet MS"/>
              </a:rPr>
              <a:t>Processing Elements</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Memory divided into </a:t>
            </a:r>
            <a:r>
              <a:rPr lang="en-US" sz="3200" b="1" i="1" strike="noStrike" spc="-1">
                <a:solidFill>
                  <a:srgbClr val="C0504D"/>
                </a:solidFill>
                <a:latin typeface="Trebuchet MS"/>
              </a:rPr>
              <a:t>host memory </a:t>
            </a:r>
            <a:r>
              <a:rPr lang="en-US" sz="3200" b="0" strike="noStrike" spc="-1">
                <a:solidFill>
                  <a:srgbClr val="000000"/>
                </a:solidFill>
                <a:latin typeface="Trebuchet MS"/>
              </a:rPr>
              <a:t>and </a:t>
            </a:r>
            <a:r>
              <a:rPr lang="en-US" sz="3200" b="1" i="1" strike="noStrike" spc="-1">
                <a:solidFill>
                  <a:srgbClr val="EA157A"/>
                </a:solidFill>
                <a:latin typeface="Trebuchet MS"/>
              </a:rPr>
              <a:t>device memory</a:t>
            </a:r>
            <a:endParaRPr lang="en-US" sz="3200" b="0" strike="noStrike" spc="-1">
              <a:latin typeface="Arial"/>
            </a:endParaRPr>
          </a:p>
        </p:txBody>
      </p:sp>
      <p:grpSp>
        <p:nvGrpSpPr>
          <p:cNvPr id="614" name="Group 3"/>
          <p:cNvGrpSpPr/>
          <p:nvPr/>
        </p:nvGrpSpPr>
        <p:grpSpPr>
          <a:xfrm>
            <a:off x="1403640" y="1254240"/>
            <a:ext cx="5789520" cy="3358080"/>
            <a:chOff x="1403640" y="1254240"/>
            <a:chExt cx="5789520" cy="3358080"/>
          </a:xfrm>
        </p:grpSpPr>
        <p:sp>
          <p:nvSpPr>
            <p:cNvPr id="615" name="CustomShape 4"/>
            <p:cNvSpPr/>
            <p:nvPr/>
          </p:nvSpPr>
          <p:spPr>
            <a:xfrm>
              <a:off x="1403640" y="2243880"/>
              <a:ext cx="1573200"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Processing Element</a:t>
              </a:r>
              <a:endParaRPr lang="en-US" sz="2000" b="0" strike="noStrike" spc="-1">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OpenCL Device</a:t>
              </a:r>
              <a:endParaRPr lang="en-US" sz="2000" b="0" strike="noStrike" spc="-1">
                <a:latin typeface="Arial"/>
              </a:endParaRPr>
            </a:p>
          </p:txBody>
        </p:sp>
        <p:grpSp>
          <p:nvGrpSpPr>
            <p:cNvPr id="617" name="Group 6"/>
            <p:cNvGrpSpPr/>
            <p:nvPr/>
          </p:nvGrpSpPr>
          <p:grpSpPr>
            <a:xfrm>
              <a:off x="3125160" y="1254240"/>
              <a:ext cx="4068000" cy="2378520"/>
              <a:chOff x="3125160" y="1254240"/>
              <a:chExt cx="40680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162480" y="2466360"/>
                <a:ext cx="95724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en-US" sz="2400" b="1" strike="noStrike" spc="-1">
                    <a:solidFill>
                      <a:srgbClr val="000000"/>
                    </a:solidFill>
                    <a:latin typeface="Trebuchet MS"/>
                    <a:ea typeface="DejaVu Sans"/>
                  </a:rPr>
                  <a:t>Host</a:t>
                </a:r>
                <a:endParaRPr lang="en-US" sz="2400" b="0" strike="noStrike" spc="-1">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2194920" y="3913200"/>
              <a:ext cx="191700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Compute Unit</a:t>
              </a:r>
              <a:endParaRPr lang="en-US" sz="2000" b="0" strike="noStrike" spc="-1">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OpenCL Platform Example</a:t>
            </a:r>
            <a:br/>
            <a:r>
              <a:rPr lang="en-US" sz="3600" b="0" strike="noStrike" spc="-1">
                <a:solidFill>
                  <a:srgbClr val="000000"/>
                </a:solidFill>
                <a:latin typeface="Trebuchet MS"/>
              </a:rPr>
              <a:t>(One node, two CPU sockets, two GPUs)</a:t>
            </a:r>
            <a:endParaRPr lang="en-US" sz="3600" b="0" strike="noStrike" spc="-1">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a:solidFill>
                  <a:srgbClr val="C0504D"/>
                </a:solidFill>
                <a:latin typeface="Trebuchet MS"/>
              </a:rPr>
              <a:t>CPUs:</a:t>
            </a:r>
            <a:endParaRPr lang="en-US" sz="2800" b="0" strike="noStrike" spc="-1">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Treated as one OpenCL device</a:t>
            </a:r>
            <a:endParaRPr lang="en-US" sz="24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One CU per core</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PE per CU, or if PEs mapped to SIMD lanes, </a:t>
            </a:r>
            <a:r>
              <a:rPr lang="en-US" sz="2000" b="0" i="1" strike="noStrike" spc="-1">
                <a:solidFill>
                  <a:srgbClr val="000000"/>
                </a:solidFill>
                <a:latin typeface="Trebuchet MS"/>
              </a:rPr>
              <a:t>n</a:t>
            </a:r>
            <a:r>
              <a:rPr lang="en-US" sz="2000" b="0" strike="noStrike" spc="-1">
                <a:solidFill>
                  <a:srgbClr val="000000"/>
                </a:solidFill>
                <a:latin typeface="Trebuchet MS"/>
              </a:rPr>
              <a:t> PEs per CU, where </a:t>
            </a:r>
            <a:r>
              <a:rPr lang="en-US" sz="2000" b="0" i="1" strike="noStrike" spc="-1">
                <a:solidFill>
                  <a:srgbClr val="000000"/>
                </a:solidFill>
                <a:latin typeface="Trebuchet MS"/>
              </a:rPr>
              <a:t>n</a:t>
            </a:r>
            <a:r>
              <a:rPr lang="en-US" sz="2000" b="0" strike="noStrike" spc="-1">
                <a:solidFill>
                  <a:srgbClr val="000000"/>
                </a:solidFill>
                <a:latin typeface="Trebuchet MS"/>
              </a:rPr>
              <a:t> matches the SIMD width</a:t>
            </a:r>
            <a:endParaRPr lang="en-US" sz="20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Remember:</a:t>
            </a:r>
            <a:endParaRPr lang="en-US" sz="24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the CPU will also have to be its own host!</a:t>
            </a:r>
            <a:endParaRPr lang="en-US" sz="2000" b="0" strike="noStrike" spc="-1">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a:solidFill>
                  <a:srgbClr val="C0504D"/>
                </a:solidFill>
                <a:latin typeface="Trebuchet MS"/>
              </a:rPr>
              <a:t>GPUs:</a:t>
            </a:r>
            <a:endParaRPr lang="en-US" sz="2800" b="0" strike="noStrike" spc="-1">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en-US" sz="2200" b="0" strike="noStrike" spc="-1">
                <a:solidFill>
                  <a:srgbClr val="000000"/>
                </a:solidFill>
                <a:latin typeface="Trebuchet MS"/>
              </a:rPr>
              <a:t>Each GPU is a separate OpenCL device</a:t>
            </a:r>
            <a:endParaRPr lang="en-US" sz="2200" b="0" strike="noStrike" spc="-1">
              <a:latin typeface="Arial"/>
            </a:endParaRPr>
          </a:p>
          <a:p>
            <a:pPr marL="343080" indent="-342360">
              <a:lnSpc>
                <a:spcPct val="100000"/>
              </a:lnSpc>
              <a:spcBef>
                <a:spcPts val="439"/>
              </a:spcBef>
              <a:buClr>
                <a:srgbClr val="000000"/>
              </a:buClr>
              <a:buFont typeface="Arial"/>
              <a:buChar char="•"/>
            </a:pPr>
            <a:r>
              <a:rPr lang="en-US" sz="2200" b="0" strike="noStrike" spc="-1">
                <a:solidFill>
                  <a:srgbClr val="000000"/>
                </a:solidFill>
                <a:latin typeface="Trebuchet MS"/>
              </a:rPr>
              <a:t>Can use CPU and all GPU devices concurrently through OpenCL</a:t>
            </a:r>
            <a:endParaRPr lang="en-US" sz="2200" b="0" strike="noStrike" spc="-1">
              <a:latin typeface="Arial"/>
            </a:endParaRPr>
          </a:p>
          <a:p>
            <a:pPr>
              <a:lnSpc>
                <a:spcPct val="100000"/>
              </a:lnSpc>
              <a:spcBef>
                <a:spcPts val="400"/>
              </a:spcBef>
            </a:pPr>
            <a:endParaRPr lang="en-US" sz="2200" b="0" strike="noStrike" spc="-1">
              <a:latin typeface="Arial"/>
            </a:endParaRPr>
          </a:p>
        </p:txBody>
      </p:sp>
      <p:sp>
        <p:nvSpPr>
          <p:cNvPr id="751" name="CustomShape 6"/>
          <p:cNvSpPr/>
          <p:nvPr/>
        </p:nvSpPr>
        <p:spPr>
          <a:xfrm>
            <a:off x="630360" y="594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1" strike="noStrike" spc="-1">
                <a:solidFill>
                  <a:srgbClr val="4F81BD"/>
                </a:solidFill>
                <a:latin typeface="Trebuchet MS"/>
                <a:ea typeface="DejaVu Sans"/>
              </a:rPr>
              <a:t>CU = Compute Unit; PE = Processing Element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Exercise 1: Platform Information</a:t>
            </a:r>
            <a:endParaRPr lang="en-US" sz="4400" b="0" strike="noStrike" spc="-1">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that you can run a simple OpenCL program.</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the provided </a:t>
            </a:r>
            <a:r>
              <a:rPr lang="en-US" sz="2800" b="1" strike="noStrike" spc="-1">
                <a:solidFill>
                  <a:srgbClr val="F79646"/>
                </a:solidFill>
                <a:latin typeface="Courier New Bold"/>
              </a:rPr>
              <a:t>DeviceInfo</a:t>
            </a:r>
            <a:r>
              <a:rPr lang="en-US" sz="2800" b="0" strike="noStrike" spc="-1">
                <a:solidFill>
                  <a:srgbClr val="000000"/>
                </a:solidFill>
                <a:latin typeface="Trebuchet MS"/>
              </a:rPr>
              <a:t> program, inspect it in the editor of your choice, build the program and run it.</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about the installed OpenCL platforms and the devices visible to them.</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Extension: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command </a:t>
            </a:r>
            <a:r>
              <a:rPr lang="en-US" sz="2800" b="1" strike="noStrike" spc="-1">
                <a:solidFill>
                  <a:srgbClr val="F79646"/>
                </a:solidFill>
                <a:latin typeface="Courier New Bold"/>
              </a:rPr>
              <a:t>clinfo</a:t>
            </a:r>
            <a:r>
              <a:rPr lang="en-US" sz="2800" b="0" strike="noStrike" spc="-1">
                <a:solidFill>
                  <a:srgbClr val="F79646"/>
                </a:solidFill>
                <a:latin typeface="Trebuchet MS"/>
              </a:rPr>
              <a:t> </a:t>
            </a:r>
            <a:r>
              <a:rPr lang="en-US" sz="2800" b="0" strike="noStrike" spc="-1">
                <a:solidFill>
                  <a:srgbClr val="000000"/>
                </a:solidFill>
                <a:latin typeface="Trebuchet MS"/>
              </a:rPr>
              <a:t>which comes as part of the AMD SDK but should run on all OpenCL platforms. This outputs all the information the OpenCL runtime can find out about devices and platforms.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Important OpenCL concepts</a:t>
            </a:r>
            <a:endParaRPr lang="en-US" sz="4000" b="0" strike="noStrike" spc="-1">
              <a:latin typeface="Arial"/>
            </a:endParaRPr>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Platform Model</a:t>
            </a:r>
            <a:endParaRPr lang="en-US" sz="4400" b="0" strike="noStrike" spc="-1">
              <a:latin typeface="Arial"/>
            </a:endParaRPr>
          </a:p>
        </p:txBody>
      </p:sp>
      <p:sp>
        <p:nvSpPr>
          <p:cNvPr id="757"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One </a:t>
            </a:r>
            <a:r>
              <a:rPr lang="en-US" sz="3200" b="1" i="1" strike="noStrike" spc="-1">
                <a:solidFill>
                  <a:srgbClr val="C0504D"/>
                </a:solidFill>
                <a:latin typeface="Trebuchet MS"/>
              </a:rPr>
              <a:t>Host</a:t>
            </a:r>
            <a:r>
              <a:rPr lang="en-US" sz="3200" b="0" strike="noStrike" spc="-1">
                <a:solidFill>
                  <a:srgbClr val="C0504D"/>
                </a:solidFill>
                <a:latin typeface="Trebuchet MS"/>
              </a:rPr>
              <a:t> </a:t>
            </a:r>
            <a:r>
              <a:rPr lang="en-US" sz="3200" b="0" strike="noStrike" spc="-1">
                <a:solidFill>
                  <a:srgbClr val="000000"/>
                </a:solidFill>
                <a:latin typeface="Trebuchet MS"/>
              </a:rPr>
              <a:t>and one or more </a:t>
            </a:r>
            <a:r>
              <a:rPr lang="en-US" sz="3200" b="1" i="1" strike="noStrike" spc="-1">
                <a:solidFill>
                  <a:srgbClr val="C0504D"/>
                </a:solidFill>
                <a:latin typeface="Trebuchet MS"/>
              </a:rPr>
              <a:t>OpenCL Devices</a:t>
            </a:r>
            <a:endParaRPr lang="en-US" sz="3200" b="0" strike="noStrike" spc="-1">
              <a:latin typeface="Arial"/>
            </a:endParaRPr>
          </a:p>
          <a:p>
            <a:pPr marL="628560" lvl="1" indent="-266040">
              <a:lnSpc>
                <a:spcPct val="100000"/>
              </a:lnSpc>
              <a:spcBef>
                <a:spcPts val="561"/>
              </a:spcBef>
              <a:buClr>
                <a:srgbClr val="000000"/>
              </a:buClr>
              <a:buFont typeface="Arial"/>
              <a:buChar char="–"/>
            </a:pPr>
            <a:r>
              <a:rPr lang="en-US" sz="2800" b="0" strike="noStrike" spc="-1">
                <a:solidFill>
                  <a:srgbClr val="000000"/>
                </a:solidFill>
                <a:latin typeface="Trebuchet MS"/>
              </a:rPr>
              <a:t>Each OpenCL Device is composed of one or more</a:t>
            </a:r>
            <a:br/>
            <a:r>
              <a:rPr lang="en-US" sz="2800" b="1" i="1" strike="noStrike" spc="-1">
                <a:solidFill>
                  <a:srgbClr val="C0504D"/>
                </a:solidFill>
                <a:latin typeface="Trebuchet MS"/>
              </a:rPr>
              <a:t>Compute Units</a:t>
            </a:r>
            <a:endParaRPr lang="en-US" sz="2800" b="0" strike="noStrike" spc="-1">
              <a:latin typeface="Arial"/>
            </a:endParaRPr>
          </a:p>
          <a:p>
            <a:pPr marL="1071720" lvl="2" indent="-267480">
              <a:lnSpc>
                <a:spcPct val="100000"/>
              </a:lnSpc>
              <a:spcBef>
                <a:spcPts val="479"/>
              </a:spcBef>
              <a:buClr>
                <a:srgbClr val="000000"/>
              </a:buClr>
              <a:buFont typeface="Arial"/>
              <a:buChar char="•"/>
            </a:pPr>
            <a:r>
              <a:rPr lang="en-US" sz="2400" b="0" strike="noStrike" spc="-1">
                <a:solidFill>
                  <a:srgbClr val="000000"/>
                </a:solidFill>
                <a:latin typeface="Trebuchet MS"/>
              </a:rPr>
              <a:t>Each Compute Unit is divided into one or more </a:t>
            </a:r>
            <a:r>
              <a:rPr lang="en-US" sz="2400" b="1" i="1" strike="noStrike" spc="-1">
                <a:solidFill>
                  <a:srgbClr val="C0504D"/>
                </a:solidFill>
                <a:latin typeface="Trebuchet MS"/>
              </a:rPr>
              <a:t>Processing Elements</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Memory divided into </a:t>
            </a:r>
            <a:r>
              <a:rPr lang="en-US" sz="3200" b="1" i="1" strike="noStrike" spc="-1">
                <a:solidFill>
                  <a:srgbClr val="C0504D"/>
                </a:solidFill>
                <a:latin typeface="Trebuchet MS"/>
              </a:rPr>
              <a:t>host memory </a:t>
            </a:r>
            <a:r>
              <a:rPr lang="en-US" sz="3200" b="0" strike="noStrike" spc="-1">
                <a:solidFill>
                  <a:srgbClr val="000000"/>
                </a:solidFill>
                <a:latin typeface="Trebuchet MS"/>
              </a:rPr>
              <a:t>and </a:t>
            </a:r>
            <a:r>
              <a:rPr lang="en-US" sz="3200" b="1" i="1" strike="noStrike" spc="-1">
                <a:solidFill>
                  <a:srgbClr val="EA157A"/>
                </a:solidFill>
                <a:latin typeface="Trebuchet MS"/>
              </a:rPr>
              <a:t>device memory</a:t>
            </a:r>
            <a:endParaRPr lang="en-US" sz="3200" b="0" strike="noStrike" spc="-1">
              <a:latin typeface="Arial"/>
            </a:endParaRPr>
          </a:p>
        </p:txBody>
      </p:sp>
      <p:grpSp>
        <p:nvGrpSpPr>
          <p:cNvPr id="758" name="Group 3"/>
          <p:cNvGrpSpPr/>
          <p:nvPr/>
        </p:nvGrpSpPr>
        <p:grpSpPr>
          <a:xfrm>
            <a:off x="1403640" y="1254240"/>
            <a:ext cx="5789520" cy="3358080"/>
            <a:chOff x="1403640" y="1254240"/>
            <a:chExt cx="5789520" cy="3358080"/>
          </a:xfrm>
        </p:grpSpPr>
        <p:sp>
          <p:nvSpPr>
            <p:cNvPr id="759" name="CustomShape 4"/>
            <p:cNvSpPr/>
            <p:nvPr/>
          </p:nvSpPr>
          <p:spPr>
            <a:xfrm>
              <a:off x="1403640" y="2243880"/>
              <a:ext cx="1573200"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Processing Element</a:t>
              </a:r>
              <a:endParaRPr lang="en-US" sz="2000" b="0" strike="noStrike" spc="-1">
                <a:latin typeface="Arial"/>
              </a:endParaRPr>
            </a:p>
          </p:txBody>
        </p:sp>
        <p:sp>
          <p:nvSpPr>
            <p:cNvPr id="760"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OpenCL Device</a:t>
              </a:r>
              <a:endParaRPr lang="en-US" sz="2000" b="0" strike="noStrike" spc="-1">
                <a:latin typeface="Arial"/>
              </a:endParaRPr>
            </a:p>
          </p:txBody>
        </p:sp>
        <p:grpSp>
          <p:nvGrpSpPr>
            <p:cNvPr id="761" name="Group 6"/>
            <p:cNvGrpSpPr/>
            <p:nvPr/>
          </p:nvGrpSpPr>
          <p:grpSpPr>
            <a:xfrm>
              <a:off x="3125160" y="1254240"/>
              <a:ext cx="4068000" cy="2378520"/>
              <a:chOff x="3125160" y="1254240"/>
              <a:chExt cx="4068000" cy="2378520"/>
            </a:xfrm>
          </p:grpSpPr>
          <p:grpSp>
            <p:nvGrpSpPr>
              <p:cNvPr id="762" name="Group 7"/>
              <p:cNvGrpSpPr/>
              <p:nvPr/>
            </p:nvGrpSpPr>
            <p:grpSpPr>
              <a:xfrm>
                <a:off x="4362120" y="1254240"/>
                <a:ext cx="1564560" cy="1053720"/>
                <a:chOff x="4362120" y="1254240"/>
                <a:chExt cx="1564560" cy="1053720"/>
              </a:xfrm>
            </p:grpSpPr>
            <p:sp>
              <p:nvSpPr>
                <p:cNvPr id="763"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64" name="Group 9"/>
                <p:cNvGrpSpPr/>
                <p:nvPr/>
              </p:nvGrpSpPr>
              <p:grpSpPr>
                <a:xfrm>
                  <a:off x="4878000" y="1256040"/>
                  <a:ext cx="964440" cy="619200"/>
                  <a:chOff x="4878000" y="1256040"/>
                  <a:chExt cx="964440" cy="619200"/>
                </a:xfrm>
              </p:grpSpPr>
              <p:sp>
                <p:nvSpPr>
                  <p:cNvPr id="765"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66"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7"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8"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9"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0"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1" name="Group 16"/>
                <p:cNvGrpSpPr/>
                <p:nvPr/>
              </p:nvGrpSpPr>
              <p:grpSpPr>
                <a:xfrm>
                  <a:off x="4653360" y="1411920"/>
                  <a:ext cx="964440" cy="619560"/>
                  <a:chOff x="4653360" y="1411920"/>
                  <a:chExt cx="964440" cy="619560"/>
                </a:xfrm>
              </p:grpSpPr>
              <p:sp>
                <p:nvSpPr>
                  <p:cNvPr id="772"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73"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4"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5"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6"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7"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8" name="Group 23"/>
                <p:cNvGrpSpPr/>
                <p:nvPr/>
              </p:nvGrpSpPr>
              <p:grpSpPr>
                <a:xfrm>
                  <a:off x="4456800" y="1600200"/>
                  <a:ext cx="964440" cy="619560"/>
                  <a:chOff x="4456800" y="1600200"/>
                  <a:chExt cx="964440" cy="619560"/>
                </a:xfrm>
              </p:grpSpPr>
              <p:sp>
                <p:nvSpPr>
                  <p:cNvPr id="779"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0"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1"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2"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3"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4"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785"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786" name="Group 31"/>
              <p:cNvGrpSpPr/>
              <p:nvPr/>
            </p:nvGrpSpPr>
            <p:grpSpPr>
              <a:xfrm>
                <a:off x="3819960" y="1852920"/>
                <a:ext cx="1729800" cy="1053720"/>
                <a:chOff x="3819960" y="1852920"/>
                <a:chExt cx="1729800" cy="1053720"/>
              </a:xfrm>
            </p:grpSpPr>
            <p:grpSp>
              <p:nvGrpSpPr>
                <p:cNvPr id="787" name="Group 32"/>
                <p:cNvGrpSpPr/>
                <p:nvPr/>
              </p:nvGrpSpPr>
              <p:grpSpPr>
                <a:xfrm>
                  <a:off x="3988440" y="2215080"/>
                  <a:ext cx="964440" cy="619560"/>
                  <a:chOff x="3988440" y="2215080"/>
                  <a:chExt cx="964440" cy="619560"/>
                </a:xfrm>
              </p:grpSpPr>
              <p:sp>
                <p:nvSpPr>
                  <p:cNvPr id="788"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9"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0"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1"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2"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3"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94"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95"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96" name="Group 41"/>
                <p:cNvGrpSpPr/>
                <p:nvPr/>
              </p:nvGrpSpPr>
              <p:grpSpPr>
                <a:xfrm>
                  <a:off x="4325040" y="1870920"/>
                  <a:ext cx="964440" cy="619560"/>
                  <a:chOff x="4325040" y="1870920"/>
                  <a:chExt cx="964440" cy="619560"/>
                </a:xfrm>
              </p:grpSpPr>
              <p:sp>
                <p:nvSpPr>
                  <p:cNvPr id="797"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98"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9"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0"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1"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2"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03" name="Group 48"/>
                <p:cNvGrpSpPr/>
                <p:nvPr/>
              </p:nvGrpSpPr>
              <p:grpSpPr>
                <a:xfrm>
                  <a:off x="4111200" y="2010600"/>
                  <a:ext cx="964440" cy="619560"/>
                  <a:chOff x="4111200" y="2010600"/>
                  <a:chExt cx="964440" cy="619560"/>
                </a:xfrm>
              </p:grpSpPr>
              <p:sp>
                <p:nvSpPr>
                  <p:cNvPr id="804"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05"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6"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7"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8"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9"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10" name="Group 55"/>
                <p:cNvGrpSpPr/>
                <p:nvPr/>
              </p:nvGrpSpPr>
              <p:grpSpPr>
                <a:xfrm>
                  <a:off x="3904200" y="2197080"/>
                  <a:ext cx="964440" cy="619560"/>
                  <a:chOff x="3904200" y="2197080"/>
                  <a:chExt cx="964440" cy="619560"/>
                </a:xfrm>
              </p:grpSpPr>
              <p:sp>
                <p:nvSpPr>
                  <p:cNvPr id="811"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12"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3"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4"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5"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6"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17"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18" name="Group 63"/>
              <p:cNvGrpSpPr/>
              <p:nvPr/>
            </p:nvGrpSpPr>
            <p:grpSpPr>
              <a:xfrm>
                <a:off x="3498840" y="2192040"/>
                <a:ext cx="1729800" cy="1053720"/>
                <a:chOff x="3498840" y="2192040"/>
                <a:chExt cx="1729800" cy="1053720"/>
              </a:xfrm>
            </p:grpSpPr>
            <p:grpSp>
              <p:nvGrpSpPr>
                <p:cNvPr id="819" name="Group 64"/>
                <p:cNvGrpSpPr/>
                <p:nvPr/>
              </p:nvGrpSpPr>
              <p:grpSpPr>
                <a:xfrm>
                  <a:off x="3667320" y="2554200"/>
                  <a:ext cx="964440" cy="619560"/>
                  <a:chOff x="3667320" y="2554200"/>
                  <a:chExt cx="964440" cy="619560"/>
                </a:xfrm>
              </p:grpSpPr>
              <p:sp>
                <p:nvSpPr>
                  <p:cNvPr id="820"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21"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2"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3"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4"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5"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26"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27"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28" name="Group 73"/>
                <p:cNvGrpSpPr/>
                <p:nvPr/>
              </p:nvGrpSpPr>
              <p:grpSpPr>
                <a:xfrm>
                  <a:off x="4003920" y="2209680"/>
                  <a:ext cx="964800" cy="619560"/>
                  <a:chOff x="4003920" y="2209680"/>
                  <a:chExt cx="964800" cy="619560"/>
                </a:xfrm>
              </p:grpSpPr>
              <p:sp>
                <p:nvSpPr>
                  <p:cNvPr id="829"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0"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1"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2"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3"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4"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35" name="Group 80"/>
                <p:cNvGrpSpPr/>
                <p:nvPr/>
              </p:nvGrpSpPr>
              <p:grpSpPr>
                <a:xfrm>
                  <a:off x="3790080" y="2349720"/>
                  <a:ext cx="964440" cy="619560"/>
                  <a:chOff x="3790080" y="2349720"/>
                  <a:chExt cx="964440" cy="619560"/>
                </a:xfrm>
              </p:grpSpPr>
              <p:sp>
                <p:nvSpPr>
                  <p:cNvPr id="836"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7"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8"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9"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0"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1"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42" name="Group 87"/>
                <p:cNvGrpSpPr/>
                <p:nvPr/>
              </p:nvGrpSpPr>
              <p:grpSpPr>
                <a:xfrm>
                  <a:off x="3583080" y="2536200"/>
                  <a:ext cx="964440" cy="619560"/>
                  <a:chOff x="3583080" y="2536200"/>
                  <a:chExt cx="964440" cy="619560"/>
                </a:xfrm>
              </p:grpSpPr>
              <p:sp>
                <p:nvSpPr>
                  <p:cNvPr id="843"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44"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5"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6"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7"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8"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49"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50" name="Group 95"/>
              <p:cNvGrpSpPr/>
              <p:nvPr/>
            </p:nvGrpSpPr>
            <p:grpSpPr>
              <a:xfrm>
                <a:off x="3125160" y="2579040"/>
                <a:ext cx="1729800" cy="1053720"/>
                <a:chOff x="3125160" y="2579040"/>
                <a:chExt cx="1729800" cy="1053720"/>
              </a:xfrm>
            </p:grpSpPr>
            <p:grpSp>
              <p:nvGrpSpPr>
                <p:cNvPr id="851" name="Group 96"/>
                <p:cNvGrpSpPr/>
                <p:nvPr/>
              </p:nvGrpSpPr>
              <p:grpSpPr>
                <a:xfrm>
                  <a:off x="3293280" y="2941560"/>
                  <a:ext cx="964800" cy="619200"/>
                  <a:chOff x="3293280" y="2941560"/>
                  <a:chExt cx="964800" cy="619200"/>
                </a:xfrm>
              </p:grpSpPr>
              <p:sp>
                <p:nvSpPr>
                  <p:cNvPr id="852"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53"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4"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5"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6"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7"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58"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59"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60" name="Group 105"/>
                <p:cNvGrpSpPr/>
                <p:nvPr/>
              </p:nvGrpSpPr>
              <p:grpSpPr>
                <a:xfrm>
                  <a:off x="3630240" y="2597040"/>
                  <a:ext cx="964440" cy="619560"/>
                  <a:chOff x="3630240" y="2597040"/>
                  <a:chExt cx="964440" cy="619560"/>
                </a:xfrm>
              </p:grpSpPr>
              <p:sp>
                <p:nvSpPr>
                  <p:cNvPr id="861"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2"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3"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4"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5"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6"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67" name="Group 112"/>
                <p:cNvGrpSpPr/>
                <p:nvPr/>
              </p:nvGrpSpPr>
              <p:grpSpPr>
                <a:xfrm>
                  <a:off x="3416400" y="2737080"/>
                  <a:ext cx="964440" cy="619560"/>
                  <a:chOff x="3416400" y="2737080"/>
                  <a:chExt cx="964440" cy="619560"/>
                </a:xfrm>
              </p:grpSpPr>
              <p:sp>
                <p:nvSpPr>
                  <p:cNvPr id="868"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9"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0"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1"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2"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3"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74" name="Group 119"/>
                <p:cNvGrpSpPr/>
                <p:nvPr/>
              </p:nvGrpSpPr>
              <p:grpSpPr>
                <a:xfrm>
                  <a:off x="3209040" y="2923560"/>
                  <a:ext cx="964800" cy="619560"/>
                  <a:chOff x="3209040" y="2923560"/>
                  <a:chExt cx="964800" cy="619560"/>
                </a:xfrm>
              </p:grpSpPr>
              <p:sp>
                <p:nvSpPr>
                  <p:cNvPr id="875"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76"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7"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8"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9"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80"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81"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2"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83"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884" name="CustomShape 129"/>
              <p:cNvSpPr/>
              <p:nvPr/>
            </p:nvSpPr>
            <p:spPr>
              <a:xfrm>
                <a:off x="6162480" y="2466360"/>
                <a:ext cx="95724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en-US" sz="2400" b="1" strike="noStrike" spc="-1">
                    <a:solidFill>
                      <a:srgbClr val="000000"/>
                    </a:solidFill>
                    <a:latin typeface="Trebuchet MS"/>
                    <a:ea typeface="DejaVu Sans"/>
                  </a:rPr>
                  <a:t>Host</a:t>
                </a:r>
                <a:endParaRPr lang="en-US" sz="2400" b="0" strike="noStrike" spc="-1">
                  <a:latin typeface="Arial"/>
                </a:endParaRPr>
              </a:p>
            </p:txBody>
          </p:sp>
          <p:sp>
            <p:nvSpPr>
              <p:cNvPr id="885"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6" name="CustomShape 131"/>
            <p:cNvSpPr/>
            <p:nvPr/>
          </p:nvSpPr>
          <p:spPr>
            <a:xfrm>
              <a:off x="2194920" y="3913200"/>
              <a:ext cx="191700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Compute Unit</a:t>
              </a:r>
              <a:endParaRPr lang="en-US" sz="2000" b="0" strike="noStrike" spc="-1">
                <a:latin typeface="Arial"/>
              </a:endParaRPr>
            </a:p>
          </p:txBody>
        </p:sp>
        <p:sp>
          <p:nvSpPr>
            <p:cNvPr id="887"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8"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9"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a:t>
            </a:r>
            <a:r>
              <a:rPr lang="en-US" sz="4400" b="0" strike="noStrike" spc="-1">
                <a:solidFill>
                  <a:srgbClr val="F79646"/>
                </a:solidFill>
                <a:latin typeface="Trebuchet MS"/>
              </a:rPr>
              <a:t>BIG </a:t>
            </a:r>
            <a:r>
              <a:rPr lang="en-US" sz="4400" b="0" strike="noStrike" spc="-1">
                <a:solidFill>
                  <a:srgbClr val="000000"/>
                </a:solidFill>
                <a:latin typeface="Trebuchet MS"/>
              </a:rPr>
              <a:t>idea behind OpenCL</a:t>
            </a:r>
            <a:endParaRPr lang="en-US" sz="4400" b="0" strike="noStrike" spc="-1">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loops with functions (a </a:t>
            </a:r>
            <a:r>
              <a:rPr lang="en-US" sz="3200" b="0" strike="noStrike" spc="-1">
                <a:solidFill>
                  <a:srgbClr val="F79646"/>
                </a:solidFill>
                <a:latin typeface="Trebuchet MS"/>
              </a:rPr>
              <a:t>kernel</a:t>
            </a:r>
            <a:r>
              <a:rPr lang="en-US" sz="3200" b="0" strike="noStrike" spc="-1">
                <a:solidFill>
                  <a:srgbClr val="000000"/>
                </a:solidFill>
                <a:latin typeface="Trebuchet MS"/>
              </a:rPr>
              <a:t>) executing at each point in a problem domain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process a 1024x1024 image with one kernel invocation per pixel or 1024x1024=1,048,576 kernel executions</a:t>
            </a:r>
            <a:endParaRPr lang="en-US" sz="2800" b="0" strike="noStrike" spc="-1">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C0504D"/>
                </a:solidFill>
                <a:latin typeface="Trebuchet MS"/>
                <a:ea typeface="DejaVu Sans"/>
              </a:rPr>
              <a:t>Traditional loops</a:t>
            </a:r>
            <a:endParaRPr lang="en-US" sz="2400" b="0" strike="noStrike" spc="-1">
              <a:latin typeface="Arial"/>
            </a:endParaRPr>
          </a:p>
        </p:txBody>
      </p:sp>
      <p:sp>
        <p:nvSpPr>
          <p:cNvPr id="893" name="CustomShape 4"/>
          <p:cNvSpPr/>
          <p:nvPr/>
        </p:nvSpPr>
        <p:spPr>
          <a:xfrm>
            <a:off x="392508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79"/>
              </a:spcBef>
            </a:pPr>
            <a:r>
              <a:rPr lang="en-US" sz="2400" b="0" strike="noStrike" spc="-1">
                <a:solidFill>
                  <a:srgbClr val="C0504D"/>
                </a:solidFill>
                <a:latin typeface="Trebuchet MS"/>
                <a:ea typeface="DejaVu Sans"/>
              </a:rPr>
              <a:t>Data Parallel OpenCL</a:t>
            </a:r>
            <a:endParaRPr lang="en-US" sz="2400" b="0" strike="noStrike" spc="-1">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77933C"/>
                </a:solidFill>
                <a:latin typeface="Courier New Bold"/>
                <a:ea typeface="DejaVu Sans"/>
              </a:rPr>
              <a:t>void</a:t>
            </a:r>
            <a:r>
              <a:rPr lang="en-US" sz="1800" b="1" strike="noStrike" spc="-1">
                <a:solidFill>
                  <a:srgbClr val="000000"/>
                </a:solidFill>
                <a:latin typeface="Courier New Bold"/>
                <a:ea typeface="DejaVu Sans"/>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77933C"/>
                </a:solidFill>
                <a:latin typeface="Courier New Bold"/>
                <a:ea typeface="DejaVu Sans"/>
              </a:rPr>
              <a:t>const</a:t>
            </a:r>
            <a:r>
              <a:rPr lang="en-US" sz="1800" b="1" strike="noStrike" spc="-1">
                <a:solidFill>
                  <a:srgbClr val="C0504D"/>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n,</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for </a:t>
            </a:r>
            <a:r>
              <a:rPr lang="en-US" sz="1800" b="1" strike="noStrike" spc="-1">
                <a:solidFill>
                  <a:srgbClr val="000000"/>
                </a:solidFill>
                <a:latin typeface="Courier New Bold"/>
                <a:ea typeface="DejaVu Sans"/>
              </a:rPr>
              <a:t>(i = 0; i &lt; n; 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 = a[i] * b[i];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8064A2"/>
                </a:solidFill>
                <a:latin typeface="Courier New Bold"/>
                <a:ea typeface="DejaVu Sans"/>
              </a:rPr>
              <a:t>__kernel </a:t>
            </a:r>
            <a:r>
              <a:rPr lang="en-US" sz="1800" b="1" strike="noStrike" spc="-1">
                <a:solidFill>
                  <a:srgbClr val="77933C"/>
                </a:solidFill>
                <a:latin typeface="Courier New Bold"/>
                <a:ea typeface="DejaVu Sans"/>
              </a:rPr>
              <a:t>void</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8064A2"/>
                </a:solidFill>
                <a:latin typeface="Courier New Bold"/>
                <a:ea typeface="DejaVu Sans"/>
              </a:rPr>
              <a:t>    __global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id = </a:t>
            </a:r>
            <a:r>
              <a:rPr lang="en-US" sz="1800" b="1" strike="noStrike" spc="-1">
                <a:solidFill>
                  <a:srgbClr val="558ED5"/>
                </a:solidFill>
                <a:latin typeface="Courier New Bold"/>
                <a:ea typeface="DejaVu Sans"/>
              </a:rPr>
              <a:t>get_global_id</a:t>
            </a:r>
            <a:r>
              <a:rPr lang="en-US" sz="1800" b="1" strike="noStrike" spc="-1">
                <a:solidFill>
                  <a:srgbClr val="000000"/>
                </a:solidFill>
                <a:latin typeface="Courier New Bold"/>
                <a:ea typeface="DejaVu Sans"/>
              </a:rPr>
              <a:t>(0);</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c[id] = a[id] * b[id];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many instances of the 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called </a:t>
            </a:r>
            <a:r>
              <a:rPr lang="en-US" sz="1800" b="1" i="1" strike="noStrike" spc="-1">
                <a:solidFill>
                  <a:srgbClr val="000000"/>
                </a:solidFill>
                <a:latin typeface="Courier New Bold"/>
                <a:ea typeface="DejaVu Sans"/>
              </a:rPr>
              <a:t>work-items</a:t>
            </a:r>
            <a:r>
              <a:rPr lang="en-US" sz="1800" b="1" strike="noStrike" spc="-1">
                <a:solidFill>
                  <a:srgbClr val="000000"/>
                </a:solidFill>
                <a:latin typeface="Courier New Bold"/>
                <a:ea typeface="DejaVu Sans"/>
              </a:rPr>
              <a:t>, execute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in parallel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89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99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problem we want to compute should have some </a:t>
            </a:r>
            <a:r>
              <a:rPr lang="en-US" sz="3200" b="1" strike="noStrike" spc="-1">
                <a:solidFill>
                  <a:srgbClr val="C0504D"/>
                </a:solidFill>
                <a:latin typeface="Trebuchet MS"/>
              </a:rPr>
              <a:t>dimensionality</a:t>
            </a:r>
            <a:r>
              <a:rPr lang="en-US" sz="3200" b="0" strike="noStrike" spc="-1">
                <a:solidFill>
                  <a:srgbClr val="000000"/>
                </a:solidFill>
                <a:latin typeface="Trebuchet MS"/>
              </a:rPr>
              <a: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example, compute a kernel on all points in a cube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we execute the kernel we specify </a:t>
            </a:r>
            <a:r>
              <a:rPr lang="en-US" sz="3200" b="1" strike="noStrike" spc="-1">
                <a:solidFill>
                  <a:srgbClr val="C0504D"/>
                </a:solidFill>
                <a:latin typeface="Trebuchet MS"/>
              </a:rPr>
              <a:t>up to 3 dimensions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also </a:t>
            </a:r>
            <a:r>
              <a:rPr lang="en-US" sz="3200" b="1" strike="noStrike" spc="-1">
                <a:solidFill>
                  <a:srgbClr val="C0504D"/>
                </a:solidFill>
                <a:latin typeface="Trebuchet MS"/>
              </a:rPr>
              <a:t>specify the total problem size</a:t>
            </a:r>
            <a:r>
              <a:rPr lang="en-US" sz="3200" b="0" strike="noStrike" spc="-1">
                <a:solidFill>
                  <a:srgbClr val="C0504D"/>
                </a:solidFill>
                <a:latin typeface="Trebuchet MS"/>
              </a:rPr>
              <a:t> </a:t>
            </a:r>
            <a:r>
              <a:rPr lang="en-US" sz="3200" b="0" strike="noStrike" spc="-1">
                <a:solidFill>
                  <a:srgbClr val="000000"/>
                </a:solidFill>
                <a:latin typeface="Trebuchet MS"/>
              </a:rPr>
              <a:t>in each dimension – this is called the </a:t>
            </a:r>
            <a:r>
              <a:rPr lang="en-US" sz="3200" b="1" strike="noStrike" spc="-1">
                <a:solidFill>
                  <a:srgbClr val="C0504D"/>
                </a:solidFill>
                <a:latin typeface="Trebuchet MS"/>
              </a:rPr>
              <a:t>global</a:t>
            </a:r>
            <a:r>
              <a:rPr lang="en-US" sz="3200" b="0" strike="noStrike" spc="-1">
                <a:solidFill>
                  <a:srgbClr val="C0504D"/>
                </a:solidFill>
                <a:latin typeface="Trebuchet MS"/>
              </a:rPr>
              <a:t> </a:t>
            </a:r>
            <a:r>
              <a:rPr lang="en-US" sz="3200" b="0" strike="noStrike" spc="-1">
                <a:solidFill>
                  <a:srgbClr val="000000"/>
                </a:solidFill>
                <a:latin typeface="Trebuchet MS"/>
              </a:rPr>
              <a:t>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associate each point in the iteration space with a </a:t>
            </a:r>
            <a:r>
              <a:rPr lang="en-US" sz="3200" b="1" strike="noStrike" spc="-1">
                <a:solidFill>
                  <a:srgbClr val="C0504D"/>
                </a:solidFill>
                <a:latin typeface="Trebuchet MS"/>
              </a:rPr>
              <a:t>work-item</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Work-items are grouped into </a:t>
            </a:r>
            <a:r>
              <a:rPr lang="en-US" sz="3200" b="1" strike="noStrike" spc="-1">
                <a:solidFill>
                  <a:srgbClr val="C0504D"/>
                </a:solidFill>
                <a:latin typeface="Trebuchet MS"/>
              </a:rPr>
              <a:t>work-groups</a:t>
            </a:r>
            <a:r>
              <a:rPr lang="en-US" sz="3200" b="0" strike="noStrike" spc="-1">
                <a:solidFill>
                  <a:srgbClr val="000000"/>
                </a:solidFill>
                <a:latin typeface="Trebuchet MS"/>
              </a:rPr>
              <a:t>; work-items within a work-group can share </a:t>
            </a:r>
            <a:r>
              <a:rPr lang="en-US" sz="3200" b="1" strike="noStrike" spc="-1">
                <a:solidFill>
                  <a:srgbClr val="C0504D"/>
                </a:solidFill>
                <a:latin typeface="Trebuchet MS"/>
              </a:rPr>
              <a:t>local</a:t>
            </a:r>
            <a:r>
              <a:rPr lang="en-US" sz="3200" b="1" strike="noStrike" spc="-1">
                <a:solidFill>
                  <a:srgbClr val="000000"/>
                </a:solidFill>
                <a:latin typeface="Trebuchet MS"/>
              </a:rPr>
              <a:t> </a:t>
            </a:r>
            <a:r>
              <a:rPr lang="en-US" sz="3200" b="1" strike="noStrike" spc="-1">
                <a:solidFill>
                  <a:srgbClr val="C0504D"/>
                </a:solidFill>
                <a:latin typeface="Trebuchet MS"/>
              </a:rPr>
              <a:t>memory</a:t>
            </a:r>
            <a:r>
              <a:rPr lang="en-US" sz="3200" b="1" strike="noStrike" spc="-1">
                <a:solidFill>
                  <a:srgbClr val="000000"/>
                </a:solidFill>
                <a:latin typeface="Trebuchet MS"/>
              </a:rPr>
              <a:t> </a:t>
            </a:r>
            <a:r>
              <a:rPr lang="en-US" sz="3200" b="0" strike="noStrike" spc="-1">
                <a:solidFill>
                  <a:srgbClr val="000000"/>
                </a:solidFill>
                <a:latin typeface="Trebuchet MS"/>
              </a:rPr>
              <a:t>and can </a:t>
            </a:r>
            <a:r>
              <a:rPr lang="en-US" sz="3200" b="1" strike="noStrike" spc="-1">
                <a:solidFill>
                  <a:srgbClr val="F79646"/>
                </a:solidFill>
                <a:latin typeface="Trebuchet MS"/>
              </a:rPr>
              <a:t>synchronize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specify the number of work-items in a work-group – this is called the </a:t>
            </a:r>
            <a:r>
              <a:rPr lang="en-US" sz="3200" b="1" strike="noStrike" spc="-1">
                <a:solidFill>
                  <a:srgbClr val="C0504D"/>
                </a:solidFill>
                <a:latin typeface="Trebuchet MS"/>
              </a:rPr>
              <a:t>local</a:t>
            </a:r>
            <a:r>
              <a:rPr lang="en-US" sz="3200" b="0" strike="noStrike" spc="-1">
                <a:solidFill>
                  <a:srgbClr val="C0504D"/>
                </a:solidFill>
                <a:latin typeface="Trebuchet MS"/>
              </a:rPr>
              <a:t> </a:t>
            </a:r>
            <a:r>
              <a:rPr lang="en-US" sz="3200" b="0" strike="noStrike" spc="-1">
                <a:solidFill>
                  <a:srgbClr val="000000"/>
                </a:solidFill>
                <a:latin typeface="Trebuchet MS"/>
              </a:rPr>
              <a:t>(work-group) 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OpenCL run-time can choose the work-group size for you (usually not optimally)</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1" i="1"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1" i="1"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1" i="1" strike="noStrike" spc="-1">
                <a:solidFill>
                  <a:srgbClr val="F79646"/>
                </a:solidFill>
                <a:latin typeface="Trebuchet MS"/>
              </a:rPr>
              <a:t>Global Memory /Constant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007" name="Content Placeholder 6"/>
          <p:cNvPicPr/>
          <p:nvPr/>
        </p:nvPicPr>
        <p:blipFill>
          <a:blip r:embed="rId2"/>
          <a:stretch/>
        </p:blipFill>
        <p:spPr>
          <a:xfrm>
            <a:off x="3708000" y="1052640"/>
            <a:ext cx="5354640" cy="4034880"/>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u="sng" strike="noStrike" spc="-1">
                <a:solidFill>
                  <a:srgbClr val="C0504D"/>
                </a:solidFill>
                <a:uFillTx/>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Context and Command-Queues</a:t>
            </a:r>
            <a:endParaRPr lang="en-US" sz="4400" b="0" strike="noStrike" spc="-1">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Context</a:t>
            </a:r>
            <a:r>
              <a:rPr lang="en-US" sz="2800" b="0" strike="noStrike" spc="-1">
                <a:solidFill>
                  <a:srgbClr val="C0504D"/>
                </a:solidFill>
                <a:latin typeface="Trebuchet MS"/>
              </a:rPr>
              <a:t>: </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The environment within which kernels execute and in which synchronization and memory management is defined. </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a:t>
            </a:r>
            <a:r>
              <a:rPr lang="en-US" sz="2800" b="1" i="1" strike="noStrike" spc="-1">
                <a:solidFill>
                  <a:srgbClr val="C0504D"/>
                </a:solidFill>
                <a:latin typeface="Trebuchet MS"/>
              </a:rPr>
              <a:t>context</a:t>
            </a:r>
            <a:r>
              <a:rPr lang="en-US" sz="2800" b="0" strike="noStrike" spc="-1">
                <a:solidFill>
                  <a:srgbClr val="C0504D"/>
                </a:solidFill>
                <a:latin typeface="Trebuchet MS"/>
              </a:rPr>
              <a:t> </a:t>
            </a:r>
            <a:r>
              <a:rPr lang="en-US" sz="2800" b="0" strike="noStrike" spc="-1">
                <a:solidFill>
                  <a:srgbClr val="000000"/>
                </a:solidFill>
                <a:latin typeface="Trebuchet MS"/>
              </a:rPr>
              <a:t>includes: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devices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Device memory </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command-queues</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All </a:t>
            </a:r>
            <a:r>
              <a:rPr lang="en-US" sz="2800" b="1" i="1" strike="noStrike" spc="-1">
                <a:solidFill>
                  <a:srgbClr val="C0504D"/>
                </a:solidFill>
                <a:latin typeface="Trebuchet MS"/>
              </a:rPr>
              <a:t>commands</a:t>
            </a:r>
            <a:r>
              <a:rPr lang="en-US" sz="2800" b="0" strike="noStrike" spc="-1">
                <a:solidFill>
                  <a:srgbClr val="C0504D"/>
                </a:solidFill>
                <a:latin typeface="Trebuchet MS"/>
              </a:rPr>
              <a:t> </a:t>
            </a:r>
            <a:r>
              <a:rPr lang="en-US" sz="2800" b="0" strike="noStrike" spc="-1">
                <a:solidFill>
                  <a:srgbClr val="000000"/>
                </a:solidFill>
                <a:latin typeface="Trebuchet MS"/>
              </a:rPr>
              <a:t>for a device (kernel execution, synchronization, and memory transfer operations) are submitted through a </a:t>
            </a:r>
            <a:r>
              <a:rPr lang="en-US" sz="2800" b="1" i="1" strike="noStrike" spc="-1">
                <a:solidFill>
                  <a:srgbClr val="C0504D"/>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a:t>
            </a:r>
            <a:r>
              <a:rPr lang="en-US" sz="2800" b="1" i="1" strike="noStrike" spc="-1">
                <a:solidFill>
                  <a:srgbClr val="C0504D"/>
                </a:solidFill>
                <a:latin typeface="Trebuchet MS"/>
              </a:rPr>
              <a:t>command-queue</a:t>
            </a:r>
            <a:r>
              <a:rPr lang="en-US" sz="2800" b="1" i="1" strike="noStrike" spc="-1">
                <a:solidFill>
                  <a:srgbClr val="000000"/>
                </a:solidFill>
                <a:latin typeface="Trebuchet MS"/>
              </a:rPr>
              <a:t> </a:t>
            </a:r>
            <a:r>
              <a:rPr lang="en-US" sz="2800" b="0" strike="noStrike" spc="-1">
                <a:solidFill>
                  <a:srgbClr val="000000"/>
                </a:solidFill>
                <a:latin typeface="Trebuchet MS"/>
              </a:rPr>
              <a:t>points to a single device within a context.</a:t>
            </a:r>
            <a:endParaRPr lang="en-US" sz="2800" b="0" strike="noStrike" spc="-1">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1600" b="1" strike="noStrike" spc="-1">
                <a:solidFill>
                  <a:srgbClr val="003434"/>
                </a:solidFill>
                <a:latin typeface="Trebuchet MS"/>
                <a:ea typeface="DejaVu Sans"/>
              </a:rPr>
              <a:t>Queue</a:t>
            </a:r>
            <a:endParaRPr lang="en-US" sz="1600" b="0" strike="noStrike" spc="-1">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800" b="1" strike="noStrike" spc="-1">
                <a:solidFill>
                  <a:srgbClr val="000000"/>
                </a:solidFill>
                <a:latin typeface="Trebuchet MS"/>
                <a:ea typeface="DejaVu Sans"/>
              </a:rPr>
              <a:t>Context</a:t>
            </a:r>
            <a:endParaRPr lang="en-US" sz="2800" b="0" strike="noStrike" spc="-1">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a:solidFill>
                  <a:srgbClr val="000000"/>
                </a:solidFill>
                <a:latin typeface="Trebuchet MS"/>
                <a:ea typeface="ヒラギノ角ゴ ProN W3"/>
              </a:rPr>
              <a:t> </a:t>
            </a:r>
            <a:endParaRPr lang="en-US" sz="1800" b="0" strike="noStrike" spc="-1">
              <a:latin typeface="Arial"/>
            </a:endParaRPr>
          </a:p>
          <a:p>
            <a:pPr algn="ctr">
              <a:lnSpc>
                <a:spcPct val="100000"/>
              </a:lnSpc>
            </a:pPr>
            <a:r>
              <a:rPr lang="en-US" sz="2000" b="1" strike="noStrike" spc="-1">
                <a:solidFill>
                  <a:srgbClr val="000000"/>
                </a:solidFill>
                <a:latin typeface="Trebuchet MS"/>
                <a:ea typeface="ヒラギノ角ゴ ProN W3"/>
              </a:rPr>
              <a:t>Device</a:t>
            </a:r>
            <a:endParaRPr lang="en-US" sz="2000" b="0" strike="noStrike" spc="-1">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5440" y="300384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000000"/>
                </a:solidFill>
                <a:latin typeface="Trebuchet MS"/>
                <a:ea typeface="DejaVu Sans"/>
              </a:rPr>
              <a:t>Device Memory</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Execution model (kernels)</a:t>
            </a:r>
            <a:endParaRPr lang="en-US" sz="4400" b="0" strike="noStrike" spc="-1">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execution model … define a problem domain and execute an instance of a </a:t>
            </a:r>
            <a:r>
              <a:rPr lang="en-US" sz="3200" b="1" strike="noStrike" spc="-1">
                <a:solidFill>
                  <a:srgbClr val="C0504D"/>
                </a:solidFill>
                <a:latin typeface="Trebuchet MS"/>
              </a:rPr>
              <a:t>kernel</a:t>
            </a:r>
            <a:r>
              <a:rPr lang="en-US" sz="3200" b="0" strike="noStrike" spc="-1">
                <a:solidFill>
                  <a:srgbClr val="C0504D"/>
                </a:solidFill>
                <a:latin typeface="Trebuchet MS"/>
              </a:rPr>
              <a:t> </a:t>
            </a:r>
            <a:r>
              <a:rPr lang="en-US" sz="3200" b="0" strike="noStrike" spc="-1">
                <a:solidFill>
                  <a:srgbClr val="000000"/>
                </a:solidFill>
                <a:latin typeface="Trebuchet MS"/>
              </a:rPr>
              <a:t>for each point in the domain</a:t>
            </a:r>
            <a:endParaRPr lang="en-US" sz="3200" b="0" strike="noStrike" spc="-1">
              <a:latin typeface="Arial"/>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4F81BD"/>
                </a:solidFill>
                <a:latin typeface="Courier New Bold"/>
                <a:ea typeface="DejaVu Sans"/>
              </a:rPr>
              <a:t>__kernel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void</a:t>
            </a:r>
            <a:r>
              <a:rPr lang="en-US" sz="2400" b="1" strike="noStrike" spc="-1">
                <a:solidFill>
                  <a:srgbClr val="000000"/>
                </a:solidFill>
                <a:latin typeface="Courier New Bold"/>
                <a:ea typeface="DejaVu Sans"/>
              </a:rPr>
              <a:t> </a:t>
            </a:r>
            <a:r>
              <a:rPr lang="en-US" sz="2400" b="1" strike="noStrike" spc="-1">
                <a:solidFill>
                  <a:srgbClr val="17375E"/>
                </a:solidFill>
                <a:latin typeface="Courier New Bold"/>
                <a:ea typeface="DejaVu Sans"/>
              </a:rPr>
              <a:t>times_two</a:t>
            </a: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__global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input,</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__global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output)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i = </a:t>
            </a:r>
            <a:r>
              <a:rPr lang="en-US" sz="2400" b="1" strike="noStrike" spc="-1">
                <a:solidFill>
                  <a:srgbClr val="4F81BD"/>
                </a:solidFill>
                <a:latin typeface="Courier New Bold"/>
                <a:ea typeface="DejaVu Sans"/>
              </a:rPr>
              <a:t>get_global_id</a:t>
            </a:r>
            <a:r>
              <a:rPr lang="en-US" sz="2400" b="1" strike="noStrike" spc="-1">
                <a:solidFill>
                  <a:srgbClr val="000000"/>
                </a:solidFill>
                <a:latin typeface="Courier New Bold"/>
                <a:ea typeface="DejaVu Sans"/>
              </a:rPr>
              <a:t>(0);</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output[i] = 2.0f * input[i];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Building Program Objects</a:t>
            </a:r>
            <a:endParaRPr lang="en-US" sz="4400" b="0" strike="noStrike" spc="-1">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program object</a:t>
            </a:r>
            <a:r>
              <a:rPr lang="en-US" sz="3200" b="0" strike="noStrike" spc="-1">
                <a:solidFill>
                  <a:srgbClr val="000000"/>
                </a:solidFill>
                <a:latin typeface="Trebuchet MS"/>
              </a:rPr>
              <a:t> encapsulates: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context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program kernel source or binary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List of target devices and build options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API build process to create a program object:</a:t>
            </a:r>
            <a:endParaRPr lang="en-US" sz="32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clCreateProgramWithSource()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clCreateProgramWithBinary()</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OpenCL uses </a:t>
            </a:r>
            <a:r>
              <a:rPr lang="en-US" sz="1800" b="0" strike="noStrike" spc="-1">
                <a:solidFill>
                  <a:srgbClr val="F79646"/>
                </a:solidFill>
                <a:latin typeface="Trebuchet MS"/>
                <a:ea typeface="DejaVu Sans"/>
              </a:rPr>
              <a:t>runtime compilation </a:t>
            </a:r>
            <a:r>
              <a:rPr lang="en-US" sz="1800" b="0" strike="noStrike" spc="-1">
                <a:solidFill>
                  <a:srgbClr val="000000"/>
                </a:solidFill>
                <a:latin typeface="Trebuchet MS"/>
                <a:ea typeface="DejaVu Sans"/>
              </a:rPr>
              <a:t>… because in general you don’t know the details of the target device when you ship the program</a:t>
            </a:r>
            <a:endParaRPr lang="en-US" sz="1800" b="0" strike="noStrike" spc="-1">
              <a:latin typeface="Arial"/>
            </a:endParaRPr>
          </a:p>
          <a:p>
            <a:pPr>
              <a:lnSpc>
                <a:spcPct val="100000"/>
              </a:lnSpc>
            </a:pPr>
            <a:endParaRPr lang="en-US" sz="1800" b="0" strike="noStrike" spc="-1">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GPU</a:t>
              </a:r>
              <a:endParaRPr lang="en-US" sz="1800" b="0" strike="noStrike" spc="-1">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CPU</a:t>
              </a:r>
              <a:endParaRPr lang="en-US" sz="1800" b="0" strike="noStrike" spc="-1">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GPU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CPU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Example: vector addition</a:t>
            </a:r>
            <a:endParaRPr lang="en-US" sz="4400" b="0" strike="noStrike" spc="-1">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“hello world” program of data parallel programming is a program to add two vectors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endParaRPr lang="en-US" sz="3200" b="0" strike="noStrike" spc="-1">
              <a:latin typeface="Arial"/>
            </a:endParaRPr>
          </a:p>
          <a:p>
            <a:pPr algn="ctr">
              <a:lnSpc>
                <a:spcPct val="100000"/>
              </a:lnSpc>
              <a:spcBef>
                <a:spcPts val="641"/>
              </a:spcBef>
            </a:pPr>
            <a:r>
              <a:rPr lang="en-US" sz="3200" b="1" strike="noStrike" spc="-1">
                <a:solidFill>
                  <a:srgbClr val="9BBB59"/>
                </a:solidFill>
                <a:latin typeface="Courier New Bold"/>
              </a:rPr>
              <a:t>C[i] = A[i] + B[i] for i=0 to N-1</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OpenCL solution, there are two parts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Host code</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Kernel</a:t>
            </a:r>
            <a:endParaRPr lang="en-US" sz="4400" b="0" strike="noStrike" spc="-1">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a:t>
            </a:r>
            <a:endParaRPr lang="en-US" sz="4400" b="0" strike="noStrike" spc="-1">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host program</a:t>
            </a:r>
            <a:r>
              <a:rPr lang="en-US" sz="3200" b="0" strike="noStrike" spc="-1">
                <a:solidFill>
                  <a:srgbClr val="000000"/>
                </a:solidFill>
                <a:latin typeface="Trebuchet MS"/>
              </a:rPr>
              <a:t> is the code that runs on the host to: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Setup the environment for the OpenCL program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 and manage kernels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5 simple steps in a basic host program:</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platform</a:t>
            </a:r>
            <a:r>
              <a:rPr lang="en-US" sz="2800" b="0" strike="noStrike" spc="-1">
                <a:solidFill>
                  <a:srgbClr val="F79646"/>
                </a:solidFill>
                <a:latin typeface="Trebuchet MS"/>
              </a:rPr>
              <a:t> </a:t>
            </a:r>
            <a:r>
              <a:rPr lang="en-US" sz="2800" b="0" strike="noStrike" spc="-1">
                <a:solidFill>
                  <a:srgbClr val="000000"/>
                </a:solidFill>
                <a:latin typeface="Trebuchet MS"/>
              </a:rPr>
              <a:t>… platform = devices+context+queues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Create and Build the </a:t>
            </a:r>
            <a:r>
              <a:rPr lang="en-US" sz="2800" b="1" i="1" strike="noStrike" spc="-1">
                <a:solidFill>
                  <a:srgbClr val="F79646"/>
                </a:solidFill>
                <a:latin typeface="Trebuchet MS"/>
              </a:rPr>
              <a:t>program</a:t>
            </a:r>
            <a:r>
              <a:rPr lang="en-US" sz="2800" b="0" strike="noStrike" spc="-1">
                <a:solidFill>
                  <a:srgbClr val="F79646"/>
                </a:solidFill>
                <a:latin typeface="Trebuchet MS"/>
              </a:rPr>
              <a:t> </a:t>
            </a:r>
            <a:r>
              <a:rPr lang="en-US" sz="2800" b="0" strike="noStrike" spc="-1">
                <a:solidFill>
                  <a:srgbClr val="000000"/>
                </a:solidFill>
                <a:latin typeface="Trebuchet MS"/>
              </a:rPr>
              <a:t>(dynamic library for kernels)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Setup </a:t>
            </a:r>
            <a:r>
              <a:rPr lang="en-US" sz="2800" b="1" i="1" strike="noStrike" spc="-1">
                <a:solidFill>
                  <a:srgbClr val="F79646"/>
                </a:solidFill>
                <a:latin typeface="Trebuchet MS"/>
              </a:rPr>
              <a:t>memory</a:t>
            </a:r>
            <a:r>
              <a:rPr lang="en-US" sz="2800" b="0" strike="noStrike" spc="-1">
                <a:solidFill>
                  <a:srgbClr val="F79646"/>
                </a:solidFill>
                <a:latin typeface="Trebuchet MS"/>
              </a:rPr>
              <a:t> </a:t>
            </a:r>
            <a:r>
              <a:rPr lang="en-US" sz="2800" b="0" strike="noStrike" spc="-1">
                <a:solidFill>
                  <a:srgbClr val="000000"/>
                </a:solidFill>
                <a:latin typeface="Trebuchet MS"/>
              </a:rPr>
              <a:t>objects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kernel</a:t>
            </a:r>
            <a:r>
              <a:rPr lang="en-US" sz="2800" b="0" strike="noStrike" spc="-1">
                <a:solidFill>
                  <a:srgbClr val="F79646"/>
                </a:solidFill>
                <a:latin typeface="Trebuchet MS"/>
              </a:rPr>
              <a:t> </a:t>
            </a:r>
            <a:r>
              <a:rPr lang="en-US" sz="2800" b="0" strike="noStrike" spc="-1">
                <a:solidFill>
                  <a:srgbClr val="000000"/>
                </a:solidFill>
                <a:latin typeface="Trebuchet MS"/>
              </a:rPr>
              <a:t>(attach arguments to kernel functions)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Submit </a:t>
            </a:r>
            <a:r>
              <a:rPr lang="en-US" sz="2800" b="1" i="1" strike="noStrike" spc="-1">
                <a:solidFill>
                  <a:srgbClr val="F79646"/>
                </a:solidFill>
                <a:latin typeface="Trebuchet MS"/>
              </a:rPr>
              <a:t>commands</a:t>
            </a:r>
            <a:r>
              <a:rPr lang="en-US" sz="2800" b="0" strike="noStrike" spc="-1">
                <a:solidFill>
                  <a:srgbClr val="F79646"/>
                </a:solidFill>
                <a:latin typeface="Trebuchet MS"/>
              </a:rPr>
              <a:t> </a:t>
            </a:r>
            <a:r>
              <a:rPr lang="en-US" sz="2800" b="0" strike="noStrike" spc="-1">
                <a:solidFill>
                  <a:srgbClr val="000000"/>
                </a:solidFill>
                <a:latin typeface="Trebuchet MS"/>
              </a:rPr>
              <a:t>… transfer memory objects and execute kernels</a:t>
            </a:r>
            <a:endParaRPr lang="en-US" sz="2800" b="0" strike="noStrike" spc="-1">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3204000" y="5056560"/>
            <a:ext cx="4968000" cy="155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Trebuchet MS"/>
                <a:ea typeface="DejaVu Sans"/>
              </a:rPr>
              <a:t>As we go over the next set of slides, cross reference  content on the slides to the reference card.  This will help you get used to the reference card and how to pull information from the card and express it in code. </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The basic platform and runtime APIs in OpenCL (using C)</a:t>
            </a:r>
            <a:endParaRPr lang="en-US" sz="4400" b="0" strike="noStrike" spc="-1">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101" name="Picture 62"/>
          <p:cNvPicPr/>
          <p:nvPr/>
        </p:nvPicPr>
        <p:blipFill>
          <a:blip r:embed="rId2"/>
          <a:stretch/>
        </p:blipFill>
        <p:spPr>
          <a:xfrm>
            <a:off x="0" y="5533560"/>
            <a:ext cx="9018000"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1. Define the platform</a:t>
            </a:r>
            <a:endParaRPr lang="en-US" sz="4400" b="0" strike="noStrike" spc="-1">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Grab the first available </a:t>
            </a:r>
            <a:r>
              <a:rPr lang="en-US" sz="2400" b="0" strike="noStrike" spc="-1">
                <a:solidFill>
                  <a:srgbClr val="F79646"/>
                </a:solidFill>
                <a:latin typeface="Trebuchet MS"/>
              </a:rPr>
              <a:t>platform</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clGetPlatformIDs</a:t>
            </a:r>
            <a:r>
              <a:rPr lang="en-US" sz="2000" b="0" strike="noStrike" spc="-1">
                <a:solidFill>
                  <a:srgbClr val="000000"/>
                </a:solidFill>
                <a:latin typeface="Courier New Bold"/>
              </a:rPr>
              <a:t>(1, &amp;firstPlatformId,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&amp;numPlatforms);</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Use the first CPU </a:t>
            </a:r>
            <a:r>
              <a:rPr lang="en-US" sz="2400" b="0" strike="noStrike" spc="-1">
                <a:solidFill>
                  <a:srgbClr val="F79646"/>
                </a:solidFill>
                <a:latin typeface="Trebuchet MS"/>
              </a:rPr>
              <a:t>device </a:t>
            </a:r>
            <a:r>
              <a:rPr lang="en-US" sz="2400" b="0" strike="noStrike" spc="-1">
                <a:solidFill>
                  <a:srgbClr val="000000"/>
                </a:solidFill>
                <a:latin typeface="Trebuchet MS"/>
              </a:rPr>
              <a:t>the platform provides: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clGetDeviceIDs</a:t>
            </a:r>
            <a:r>
              <a:rPr lang="en-US" sz="2000" b="0" strike="noStrike" spc="-1">
                <a:solidFill>
                  <a:srgbClr val="000000"/>
                </a:solidFill>
                <a:latin typeface="Courier New Bold"/>
              </a:rPr>
              <a:t>(firstPlatformId,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CL_DEVICE_TYPE_CPU, 1, &amp;device_id,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context </a:t>
            </a:r>
            <a:r>
              <a:rPr lang="en-US" sz="2400" b="0" strike="noStrike" spc="-1">
                <a:solidFill>
                  <a:srgbClr val="000000"/>
                </a:solidFill>
                <a:latin typeface="Trebuchet MS"/>
              </a:rPr>
              <a:t>with a single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context = </a:t>
            </a:r>
            <a:r>
              <a:rPr lang="en-US" sz="2000" b="0" strike="noStrike" spc="-1">
                <a:solidFill>
                  <a:srgbClr val="17375E"/>
                </a:solidFill>
                <a:latin typeface="Courier New Bold"/>
              </a:rPr>
              <a:t>clCreateContext</a:t>
            </a:r>
            <a:r>
              <a:rPr lang="en-US" sz="2000" b="0" strike="noStrike" spc="-1">
                <a:solidFill>
                  <a:srgbClr val="000000"/>
                </a:solidFill>
                <a:latin typeface="Courier New Bold"/>
              </a:rPr>
              <a:t>(firstPlatformId,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&amp;device_id, NULL,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command-queue</a:t>
            </a:r>
            <a:r>
              <a:rPr lang="en-US" sz="2400" b="0" strike="noStrike" spc="-1">
                <a:solidFill>
                  <a:srgbClr val="9BBB59"/>
                </a:solidFill>
                <a:latin typeface="Trebuchet MS"/>
              </a:rPr>
              <a:t> </a:t>
            </a:r>
            <a:r>
              <a:rPr lang="en-US" sz="2400" b="0" strike="noStrike" spc="-1">
                <a:solidFill>
                  <a:srgbClr val="000000"/>
                </a:solidFill>
                <a:latin typeface="Trebuchet MS"/>
              </a:rPr>
              <a:t>to feed our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commands = </a:t>
            </a:r>
            <a:r>
              <a:rPr lang="en-US" sz="2000" b="0" strike="noStrike" spc="-1">
                <a:solidFill>
                  <a:srgbClr val="17375E"/>
                </a:solidFill>
                <a:latin typeface="Courier New Bold"/>
              </a:rPr>
              <a:t>clCreateCommandQueue</a:t>
            </a:r>
            <a:r>
              <a:rPr lang="en-US" sz="2000" b="0" strike="noStrike" spc="-1">
                <a:solidFill>
                  <a:srgbClr val="000000"/>
                </a:solidFill>
                <a:latin typeface="Courier New Bold"/>
              </a:rPr>
              <a:t>(context, device_id,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&amp;err);</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Command-Queues</a:t>
            </a:r>
            <a:endParaRPr lang="en-US" sz="4400" b="0" strike="noStrike" spc="-1">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Commands include: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Kernel executions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Memory object management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Synchronization</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only way to submit </a:t>
            </a:r>
            <a:r>
              <a:rPr lang="en-US" sz="2800" b="0" strike="noStrike" spc="-1">
                <a:solidFill>
                  <a:srgbClr val="4F81BD"/>
                </a:solidFill>
                <a:latin typeface="Trebuchet MS"/>
              </a:rPr>
              <a:t>commands</a:t>
            </a:r>
            <a:r>
              <a:rPr lang="en-US" sz="2800" b="0" strike="noStrike" spc="-1">
                <a:solidFill>
                  <a:srgbClr val="000000"/>
                </a:solidFill>
                <a:latin typeface="Trebuchet MS"/>
              </a:rPr>
              <a:t> to a device is through a </a:t>
            </a:r>
            <a:r>
              <a:rPr lang="en-US" sz="2800" b="0" strike="noStrike" spc="-1">
                <a:solidFill>
                  <a:srgbClr val="F79646"/>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command-queue points to a </a:t>
            </a:r>
            <a:r>
              <a:rPr lang="en-US" sz="2800" b="0" strike="noStrike" spc="-1">
                <a:solidFill>
                  <a:srgbClr val="4F81BD"/>
                </a:solidFill>
                <a:latin typeface="Trebuchet MS"/>
              </a:rPr>
              <a:t>single</a:t>
            </a:r>
            <a:r>
              <a:rPr lang="en-US" sz="2800" b="0" strike="noStrike" spc="-1">
                <a:solidFill>
                  <a:srgbClr val="000000"/>
                </a:solidFill>
                <a:latin typeface="Trebuchet MS"/>
              </a:rPr>
              <a:t> device within a context. </a:t>
            </a:r>
            <a:endParaRPr lang="en-US" sz="28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Multiple command-queues can feed a single device.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Used to define independent streams of commands that don’t require synchronization</a:t>
            </a:r>
            <a:endParaRPr lang="en-US" sz="2400" b="0" strike="noStrike" spc="-1">
              <a:latin typeface="Arial"/>
            </a:endParaRPr>
          </a:p>
          <a:p>
            <a:pPr>
              <a:lnSpc>
                <a:spcPct val="100000"/>
              </a:lnSpc>
              <a:spcBef>
                <a:spcPts val="561"/>
              </a:spcBef>
            </a:pPr>
            <a:endParaRPr lang="en-US" sz="2400" b="0" strike="noStrike" spc="-1">
              <a:latin typeface="Arial"/>
            </a:endParaRPr>
          </a:p>
          <a:p>
            <a:pPr>
              <a:lnSpc>
                <a:spcPct val="100000"/>
              </a:lnSpc>
              <a:spcBef>
                <a:spcPts val="561"/>
              </a:spcBef>
            </a:pPr>
            <a:endParaRPr lang="en-US" sz="2400" b="0" strike="noStrike" spc="-1">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Command-Queue execution details</a:t>
            </a:r>
            <a:endParaRPr lang="en-US" sz="4400" b="0" strike="noStrike" spc="-1">
              <a:latin typeface="Arial"/>
            </a:endParaRPr>
          </a:p>
        </p:txBody>
      </p:sp>
      <p:sp>
        <p:nvSpPr>
          <p:cNvPr id="1134" name="CustomShape 2"/>
          <p:cNvSpPr/>
          <p:nvPr/>
        </p:nvSpPr>
        <p:spPr>
          <a:xfrm>
            <a:off x="179640" y="1196640"/>
            <a:ext cx="6120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1" i="1" strike="noStrike" spc="-1">
                <a:solidFill>
                  <a:srgbClr val="C0504D"/>
                </a:solidFill>
                <a:latin typeface="Trebuchet MS"/>
              </a:rPr>
              <a:t>Command queues </a:t>
            </a:r>
            <a:r>
              <a:rPr lang="en-US" sz="2400" b="0" strike="noStrike" spc="-1">
                <a:solidFill>
                  <a:srgbClr val="000000"/>
                </a:solidFill>
                <a:latin typeface="Trebuchet MS"/>
              </a:rPr>
              <a:t>can be configured in different ways to control how commands execute</a:t>
            </a:r>
            <a:endParaRPr lang="en-US" sz="24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In-order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and complete in the order they appear in the program (program-order)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Out-of-order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in program-order but can execute (and hence complete) in any 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0" strike="noStrike" spc="-1">
                <a:solidFill>
                  <a:srgbClr val="C0504D"/>
                </a:solidFill>
                <a:latin typeface="Trebuchet MS"/>
              </a:rPr>
              <a:t>Execution of commands in the command-queue are guaranteed to be completed at synchronization points</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Discussed later</a:t>
            </a:r>
            <a:endParaRPr lang="en-US" sz="1800" b="0" strike="noStrike" spc="-1">
              <a:latin typeface="Arial"/>
            </a:endParaRPr>
          </a:p>
        </p:txBody>
      </p:sp>
      <p:grpSp>
        <p:nvGrpSpPr>
          <p:cNvPr id="1135" name="Group 3"/>
          <p:cNvGrpSpPr/>
          <p:nvPr/>
        </p:nvGrpSpPr>
        <p:grpSpPr>
          <a:xfrm>
            <a:off x="6390720" y="2302920"/>
            <a:ext cx="2654640" cy="3274200"/>
            <a:chOff x="6390720" y="2302920"/>
            <a:chExt cx="2654640" cy="3274200"/>
          </a:xfrm>
        </p:grpSpPr>
        <p:sp>
          <p:nvSpPr>
            <p:cNvPr id="1136" name="CustomShape 4"/>
            <p:cNvSpPr/>
            <p:nvPr/>
          </p:nvSpPr>
          <p:spPr>
            <a:xfrm>
              <a:off x="6390720" y="2302920"/>
              <a:ext cx="2654640" cy="297324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37" name="Picture 5"/>
            <p:cNvPicPr/>
            <p:nvPr/>
          </p:nvPicPr>
          <p:blipFill>
            <a:blip r:embed="rId2"/>
            <a:stretch/>
          </p:blipFill>
          <p:spPr>
            <a:xfrm>
              <a:off x="6500880" y="3444480"/>
              <a:ext cx="1179360" cy="2132640"/>
            </a:xfrm>
            <a:prstGeom prst="rect">
              <a:avLst/>
            </a:prstGeom>
            <a:ln w="25560">
              <a:noFill/>
            </a:ln>
          </p:spPr>
        </p:pic>
        <p:pic>
          <p:nvPicPr>
            <p:cNvPr id="1138" name="Picture 6"/>
            <p:cNvPicPr/>
            <p:nvPr/>
          </p:nvPicPr>
          <p:blipFill>
            <a:blip r:embed="rId2"/>
            <a:stretch/>
          </p:blipFill>
          <p:spPr>
            <a:xfrm>
              <a:off x="7855200" y="3444480"/>
              <a:ext cx="1179360" cy="2132640"/>
            </a:xfrm>
            <a:prstGeom prst="rect">
              <a:avLst/>
            </a:prstGeom>
            <a:ln w="25560">
              <a:noFill/>
            </a:ln>
          </p:spPr>
        </p:pic>
        <p:sp>
          <p:nvSpPr>
            <p:cNvPr id="1139" name="CustomShape 5"/>
            <p:cNvSpPr/>
            <p:nvPr/>
          </p:nvSpPr>
          <p:spPr>
            <a:xfrm>
              <a:off x="6705360" y="3769560"/>
              <a:ext cx="70020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0" name="CustomShape 6"/>
            <p:cNvSpPr/>
            <p:nvPr/>
          </p:nvSpPr>
          <p:spPr>
            <a:xfrm>
              <a:off x="8054640" y="3769560"/>
              <a:ext cx="69372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1" name="CustomShape 7"/>
            <p:cNvSpPr/>
            <p:nvPr/>
          </p:nvSpPr>
          <p:spPr>
            <a:xfrm>
              <a:off x="7349040" y="4775040"/>
              <a:ext cx="741960" cy="2692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42" name="CustomShape 8"/>
            <p:cNvSpPr/>
            <p:nvPr/>
          </p:nvSpPr>
          <p:spPr>
            <a:xfrm>
              <a:off x="664308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43" name="CustomShape 9"/>
            <p:cNvSpPr/>
            <p:nvPr/>
          </p:nvSpPr>
          <p:spPr>
            <a:xfrm>
              <a:off x="799092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2. Create and Build the program</a:t>
            </a:r>
            <a:endParaRPr lang="en-US" sz="4400" b="0" strike="noStrike" spc="-1">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Define source code for the kernel-program as a string literal (great for toy programs) or read from a file (for real applications).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Build the </a:t>
            </a:r>
            <a:r>
              <a:rPr lang="en-US" sz="2400" b="0" strike="noStrike" spc="-1">
                <a:solidFill>
                  <a:srgbClr val="F79646"/>
                </a:solidFill>
                <a:latin typeface="Trebuchet MS"/>
              </a:rPr>
              <a:t>program object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program = </a:t>
            </a:r>
            <a:r>
              <a:rPr lang="en-US" sz="2000" b="0" strike="noStrike" spc="-1">
                <a:solidFill>
                  <a:srgbClr val="17375E"/>
                </a:solidFill>
                <a:latin typeface="Courier New Bold"/>
              </a:rPr>
              <a:t>clCreateProgramWithSource</a:t>
            </a:r>
            <a:r>
              <a:rPr lang="en-US" sz="2000" b="0" strike="noStrike" spc="-1">
                <a:solidFill>
                  <a:srgbClr val="000000"/>
                </a:solidFill>
                <a:latin typeface="Courier New Bold"/>
              </a:rPr>
              <a:t>(context,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C0504D"/>
                </a:solidFill>
                <a:latin typeface="Courier New Bold"/>
              </a:rPr>
              <a:t>const char</a:t>
            </a:r>
            <a:r>
              <a:rPr lang="en-US" sz="2000" b="0" strike="noStrike" spc="-1">
                <a:solidFill>
                  <a:srgbClr val="000000"/>
                </a:solidFill>
                <a:latin typeface="Courier New Bold"/>
              </a:rPr>
              <a:t>**) &amp;KernelSource,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F79646"/>
              </a:buClr>
              <a:buFont typeface="Arial"/>
              <a:buChar char="•"/>
            </a:pPr>
            <a:r>
              <a:rPr lang="en-US" sz="2400" b="0" strike="noStrike" spc="-1">
                <a:solidFill>
                  <a:srgbClr val="F79646"/>
                </a:solidFill>
                <a:latin typeface="Trebuchet MS"/>
              </a:rPr>
              <a:t>Compile </a:t>
            </a:r>
            <a:r>
              <a:rPr lang="en-US" sz="2400" b="0" strike="noStrike" spc="-1">
                <a:solidFill>
                  <a:srgbClr val="000000"/>
                </a:solidFill>
                <a:latin typeface="Trebuchet MS"/>
              </a:rPr>
              <a:t>the program to create a “dynamic library” from which specific kernels can be pulled:</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clBuildProgram</a:t>
            </a:r>
            <a:r>
              <a:rPr lang="en-US" sz="2000" b="0" strike="noStrike" spc="-1">
                <a:solidFill>
                  <a:srgbClr val="000000"/>
                </a:solidFill>
                <a:latin typeface="Courier New Bold"/>
              </a:rPr>
              <a:t>(program, 0, NULL,NULL,NULL,NULL);</a:t>
            </a:r>
            <a:endParaRPr lang="en-US" sz="2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Error messages</a:t>
            </a:r>
            <a:endParaRPr lang="en-US" sz="4400" b="0" strike="noStrike" spc="-1">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Fetch and print </a:t>
            </a:r>
            <a:r>
              <a:rPr lang="en-US" sz="2400" b="0" strike="noStrike" spc="-1">
                <a:solidFill>
                  <a:srgbClr val="F79646"/>
                </a:solidFill>
                <a:latin typeface="Trebuchet MS"/>
              </a:rPr>
              <a:t>error</a:t>
            </a:r>
            <a:r>
              <a:rPr lang="en-US" sz="2400" b="0" strike="noStrike" spc="-1">
                <a:solidFill>
                  <a:srgbClr val="D99694"/>
                </a:solidFill>
                <a:latin typeface="Trebuchet MS"/>
              </a:rPr>
              <a:t> </a:t>
            </a:r>
            <a:r>
              <a:rPr lang="en-US" sz="2400" b="0" strike="noStrike" spc="-1">
                <a:solidFill>
                  <a:srgbClr val="000000"/>
                </a:solidFill>
                <a:latin typeface="Trebuchet MS"/>
              </a:rPr>
              <a:t>messages:</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if</a:t>
            </a:r>
            <a:r>
              <a:rPr lang="en-US" sz="2000" b="0" strike="noStrike" spc="-1">
                <a:solidFill>
                  <a:srgbClr val="000000"/>
                </a:solidFill>
                <a:latin typeface="Courier New Bold"/>
              </a:rPr>
              <a:t> (err != </a:t>
            </a:r>
            <a:r>
              <a:rPr lang="en-US" sz="2000" b="0" strike="noStrike" spc="-1">
                <a:solidFill>
                  <a:srgbClr val="4F81BD"/>
                </a:solidFill>
                <a:latin typeface="Courier New Bold"/>
              </a:rPr>
              <a:t>CL_SUCCESS</a:t>
            </a:r>
            <a:r>
              <a:rPr lang="en-US" sz="2000" b="0" strike="noStrike" spc="-1">
                <a:solidFill>
                  <a:srgbClr val="000000"/>
                </a:solidFill>
                <a:latin typeface="Courier New Bold"/>
              </a:rPr>
              <a:t>) {</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size_t</a:t>
            </a:r>
            <a:r>
              <a:rPr lang="en-US" sz="2000" b="0" strike="noStrike" spc="-1">
                <a:solidFill>
                  <a:srgbClr val="000000"/>
                </a:solidFill>
                <a:latin typeface="Courier New Bold"/>
              </a:rPr>
              <a:t> len;</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char</a:t>
            </a:r>
            <a:r>
              <a:rPr lang="en-US" sz="2000" b="0" strike="noStrike" spc="-1">
                <a:solidFill>
                  <a:srgbClr val="000000"/>
                </a:solidFill>
                <a:latin typeface="Courier New Bold"/>
              </a:rPr>
              <a:t> buffer[2048];</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clGetProgramBuildInfo</a:t>
            </a:r>
            <a:r>
              <a:rPr lang="en-US" sz="2000" b="0" strike="noStrike" spc="-1">
                <a:solidFill>
                  <a:srgbClr val="000000"/>
                </a:solidFill>
                <a:latin typeface="Courier New Bold"/>
              </a:rPr>
              <a:t>(program, device_id,   </a:t>
            </a:r>
            <a:endParaRPr lang="en-US" sz="2000" b="0" strike="noStrike" spc="-1">
              <a:latin typeface="Arial"/>
            </a:endParaRPr>
          </a:p>
          <a:p>
            <a:pPr marL="457200">
              <a:lnSpc>
                <a:spcPct val="100000"/>
              </a:lnSpc>
              <a:spcBef>
                <a:spcPts val="400"/>
              </a:spcBef>
            </a:pPr>
            <a:r>
              <a:rPr lang="en-US" sz="2000" b="0" strike="noStrike" spc="-1">
                <a:solidFill>
                  <a:srgbClr val="4F81BD"/>
                </a:solidFill>
                <a:latin typeface="Courier New Bold"/>
              </a:rPr>
              <a:t>  CL_PROGRAM_BUILD_LOG</a:t>
            </a: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(buffer), buffer, &amp;len);</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printf</a:t>
            </a:r>
            <a:r>
              <a:rPr lang="en-US" sz="2000" b="0" strike="noStrike" spc="-1">
                <a:solidFill>
                  <a:srgbClr val="000000"/>
                </a:solidFill>
                <a:latin typeface="Courier New Bold"/>
              </a:rPr>
              <a:t>(“%s\n”, buffer);</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endParaRPr lang="en-US" sz="20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Important to do check all your OpenCL API error messages!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Easier in C++ with try/catch (see later)</a:t>
            </a:r>
            <a:endParaRPr lang="en-US"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3. Setup Memory Objects</a:t>
            </a:r>
            <a:endParaRPr lang="en-US" sz="4400" b="0" strike="noStrike" spc="-1">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For vector addition we need 3 memory objects, one each for input vectors A and B, and one for the output vector C.</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Create input vectors and assign values </a:t>
            </a:r>
            <a:r>
              <a:rPr lang="en-US" sz="2400" b="0" strike="noStrike" spc="-1">
                <a:solidFill>
                  <a:srgbClr val="F79646"/>
                </a:solidFill>
                <a:latin typeface="Trebuchet MS"/>
              </a:rPr>
              <a:t>on the host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float</a:t>
            </a:r>
            <a:r>
              <a:rPr lang="en-US" sz="2000" b="0" strike="noStrike" spc="-1">
                <a:solidFill>
                  <a:srgbClr val="000000"/>
                </a:solidFill>
                <a:latin typeface="Courier New Bold"/>
              </a:rPr>
              <a:t> h_a[LENGTH], h_b[LENGTH], h_c[LENGTH];</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for</a:t>
            </a:r>
            <a:r>
              <a:rPr lang="en-US" sz="2000" b="0" strike="noStrike" spc="-1">
                <a:solidFill>
                  <a:srgbClr val="000000"/>
                </a:solidFill>
                <a:latin typeface="Courier New Bold"/>
              </a:rPr>
              <a:t> (i = 0; i &lt; length; i++)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h_a[i]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h_b[i]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353880" indent="-353160">
              <a:lnSpc>
                <a:spcPct val="100000"/>
              </a:lnSpc>
              <a:spcBef>
                <a:spcPts val="479"/>
              </a:spcBef>
              <a:buClr>
                <a:srgbClr val="000000"/>
              </a:buClr>
              <a:buFont typeface="Arial"/>
              <a:buChar char="•"/>
            </a:pPr>
            <a:r>
              <a:rPr lang="en-US" sz="2400" b="0" strike="noStrike" spc="-1">
                <a:solidFill>
                  <a:srgbClr val="000000"/>
                </a:solidFill>
                <a:latin typeface="Trebuchet MS"/>
              </a:rPr>
              <a:t>Define </a:t>
            </a:r>
            <a:r>
              <a:rPr lang="en-US" sz="2400" b="0" strike="noStrike" spc="-1">
                <a:solidFill>
                  <a:srgbClr val="C0504D"/>
                </a:solidFill>
                <a:latin typeface="Trebuchet MS"/>
              </a:rPr>
              <a:t>OpenCL </a:t>
            </a:r>
            <a:r>
              <a:rPr lang="en-US" sz="2400" b="0" strike="noStrike" spc="-1">
                <a:solidFill>
                  <a:srgbClr val="000000"/>
                </a:solidFill>
                <a:latin typeface="Trebuchet MS"/>
              </a:rPr>
              <a:t>memory objects: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d_a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d_b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d_c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CL_MEM_WRITE_ONLY,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457200">
              <a:lnSpc>
                <a:spcPct val="100000"/>
              </a:lnSpc>
              <a:spcBef>
                <a:spcPts val="281"/>
              </a:spcBef>
            </a:pP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What do we put in device memory?</a:t>
            </a:r>
            <a:endParaRPr lang="en-US" sz="4400" b="0" strike="noStrike" spc="-1">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a:lnSpc>
                <a:spcPct val="100000"/>
              </a:lnSpc>
              <a:spcBef>
                <a:spcPts val="641"/>
              </a:spcBef>
            </a:pPr>
            <a:r>
              <a:rPr lang="en-US" sz="3200" b="0" strike="noStrike" spc="-1">
                <a:solidFill>
                  <a:srgbClr val="000000"/>
                </a:solidFill>
                <a:latin typeface="Trebuchet MS"/>
              </a:rPr>
              <a:t>Memory Objects: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handle to a reference-counted region of </a:t>
            </a:r>
            <a:r>
              <a:rPr lang="en-US" sz="3200" b="0" strike="noStrike" spc="-1">
                <a:solidFill>
                  <a:srgbClr val="C0504D"/>
                </a:solidFill>
                <a:latin typeface="Trebuchet MS"/>
              </a:rPr>
              <a:t>global </a:t>
            </a:r>
            <a:r>
              <a:rPr lang="en-US" sz="3200" b="0" strike="noStrike" spc="-1">
                <a:solidFill>
                  <a:srgbClr val="000000"/>
                </a:solidFill>
                <a:latin typeface="Trebuchet MS"/>
              </a:rPr>
              <a:t>memory.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There are two kinds of memory object</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Buffer</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linear collection of bytes (“</a:t>
            </a:r>
            <a:r>
              <a:rPr lang="en-US" sz="2800" b="0" i="1" strike="noStrike" spc="-1">
                <a:solidFill>
                  <a:srgbClr val="000000"/>
                </a:solidFill>
                <a:latin typeface="Trebuchet MS"/>
              </a:rPr>
              <a:t>just a C array”</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contents of buffer objects are fully exposed within kernels and can be accessed using pointers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Image</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two- or three-dimensional region of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data can </a:t>
            </a:r>
            <a:r>
              <a:rPr lang="en-US" sz="2800" b="0" strike="noStrike" spc="-1">
                <a:solidFill>
                  <a:srgbClr val="C0504D"/>
                </a:solidFill>
                <a:latin typeface="Trebuchet MS"/>
              </a:rPr>
              <a:t>only </a:t>
            </a:r>
            <a:r>
              <a:rPr lang="en-US" sz="2800" b="0" strike="noStrike" spc="-1">
                <a:solidFill>
                  <a:srgbClr val="000000"/>
                </a:solidFill>
                <a:latin typeface="Trebuchet MS"/>
              </a:rPr>
              <a:t>be accessed with read and write functions, i.e. these are opaque data structures.  The read functions use a sampler.</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Buffers are declared on the host as type: </a:t>
            </a:r>
            <a:r>
              <a:rPr lang="en-US" sz="2400" b="0" strike="noStrike" spc="-1">
                <a:solidFill>
                  <a:srgbClr val="4F81BD"/>
                </a:solidFill>
                <a:latin typeface="Courier New Bold"/>
              </a:rPr>
              <a:t>cl_mem</a:t>
            </a:r>
            <a:endParaRPr lang="en-US" sz="2400" b="0" strike="noStrike" spc="-1">
              <a:latin typeface="Arial"/>
            </a:endParaRPr>
          </a:p>
          <a:p>
            <a:pPr>
              <a:lnSpc>
                <a:spcPct val="100000"/>
              </a:lnSpc>
              <a:spcBef>
                <a:spcPts val="479"/>
              </a:spcBef>
            </a:pPr>
            <a:endParaRPr lang="en-US" sz="2400" b="0" strike="noStrike" spc="-1">
              <a:latin typeface="Arial"/>
            </a:endParaRPr>
          </a:p>
          <a:p>
            <a:pPr marL="352440" indent="-342360">
              <a:lnSpc>
                <a:spcPct val="100000"/>
              </a:lnSpc>
              <a:spcBef>
                <a:spcPts val="561"/>
              </a:spcBef>
              <a:buClr>
                <a:srgbClr val="000000"/>
              </a:buClr>
              <a:buFont typeface="Arial"/>
              <a:buChar char="•"/>
            </a:pPr>
            <a:r>
              <a:rPr lang="en-US" sz="2800" b="0" strike="noStrike" spc="-1">
                <a:solidFill>
                  <a:srgbClr val="000000"/>
                </a:solidFill>
                <a:latin typeface="Trebuchet MS"/>
              </a:rPr>
              <a:t>Arrays in host memory hold your original host-side data:</a:t>
            </a:r>
            <a:endParaRPr lang="en-US" sz="2800" b="0" strike="noStrike" spc="-1">
              <a:latin typeface="Arial"/>
            </a:endParaRPr>
          </a:p>
          <a:p>
            <a:pPr marL="619200">
              <a:lnSpc>
                <a:spcPct val="100000"/>
              </a:lnSpc>
              <a:spcBef>
                <a:spcPts val="479"/>
              </a:spcBef>
            </a:pPr>
            <a:r>
              <a:rPr lang="en-US" sz="2400" b="0" strike="noStrike" spc="-1">
                <a:solidFill>
                  <a:srgbClr val="C0504D"/>
                </a:solidFill>
                <a:latin typeface="Courier New Bold"/>
              </a:rPr>
              <a:t>float</a:t>
            </a:r>
            <a:r>
              <a:rPr lang="en-US" sz="2400" b="0" strike="noStrike" spc="-1">
                <a:solidFill>
                  <a:srgbClr val="000000"/>
                </a:solidFill>
                <a:latin typeface="Courier New Bold"/>
              </a:rPr>
              <a:t> h_a[LENGTH], h_b[LENGTH];</a:t>
            </a:r>
            <a:endParaRPr lang="en-US" sz="2400" b="0" strike="noStrike" spc="-1">
              <a:latin typeface="Arial"/>
            </a:endParaRPr>
          </a:p>
          <a:p>
            <a:pPr marL="619200">
              <a:lnSpc>
                <a:spcPct val="100000"/>
              </a:lnSpc>
              <a:spcBef>
                <a:spcPts val="561"/>
              </a:spcBef>
            </a:pPr>
            <a:endParaRPr lang="en-US" sz="24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Create the </a:t>
            </a:r>
            <a:r>
              <a:rPr lang="en-US" sz="2800" b="0" strike="noStrike" spc="-1">
                <a:solidFill>
                  <a:srgbClr val="9BBB59"/>
                </a:solidFill>
                <a:latin typeface="Trebuchet MS"/>
              </a:rPr>
              <a:t>buffer</a:t>
            </a:r>
            <a:r>
              <a:rPr lang="en-US" sz="2800" b="0" strike="noStrike" spc="-1">
                <a:solidFill>
                  <a:srgbClr val="000000"/>
                </a:solidFill>
                <a:latin typeface="Trebuchet MS"/>
              </a:rPr>
              <a:t> (d_a), assign sizeof(float)*count bytes from “h_a” to the buffer and copy it into device memory:</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a:t>
            </a:r>
            <a:r>
              <a:rPr lang="en-US" sz="2400" b="0" strike="noStrike" spc="-1">
                <a:solidFill>
                  <a:srgbClr val="9BBB59"/>
                </a:solidFill>
                <a:latin typeface="Courier New Bold"/>
              </a:rPr>
              <a:t> </a:t>
            </a:r>
            <a:r>
              <a:rPr lang="en-US" sz="2400" b="0" strike="noStrike" spc="-1">
                <a:solidFill>
                  <a:srgbClr val="000000"/>
                </a:solidFill>
                <a:latin typeface="Courier New Bold"/>
              </a:rPr>
              <a:t>d_a = </a:t>
            </a:r>
            <a:r>
              <a:rPr lang="en-US" sz="2400" b="0" strike="noStrike" spc="-1">
                <a:solidFill>
                  <a:srgbClr val="17375E"/>
                </a:solidFill>
                <a:latin typeface="Courier New Bold"/>
              </a:rPr>
              <a:t>clCreateBuffer</a:t>
            </a:r>
            <a:r>
              <a:rPr lang="en-US" sz="2400" b="0" strike="noStrike" spc="-1">
                <a:solidFill>
                  <a:srgbClr val="000000"/>
                </a:solidFill>
                <a:latin typeface="Courier New Bold"/>
              </a:rPr>
              <a:t>(context,</a:t>
            </a:r>
            <a:endParaRPr lang="en-US" sz="2400" b="0" strike="noStrike" spc="-1">
              <a:latin typeface="Arial"/>
            </a:endParaRPr>
          </a:p>
          <a:p>
            <a:pPr marL="457200">
              <a:lnSpc>
                <a:spcPct val="100000"/>
              </a:lnSpc>
              <a:spcBef>
                <a:spcPts val="479"/>
              </a:spcBef>
            </a:pPr>
            <a:r>
              <a:rPr lang="en-US" sz="2400" b="0" strike="noStrike" spc="-1">
                <a:solidFill>
                  <a:srgbClr val="4F81BD"/>
                </a:solidFill>
                <a:latin typeface="Courier New Bold"/>
              </a:rPr>
              <a:t>    CL_MEM_READ_ONLY | CL_MEM_COPY_HOST_PTR</a:t>
            </a:r>
            <a:r>
              <a:rPr lang="en-US" sz="2400" b="0" strike="noStrike" spc="-1">
                <a:solidFill>
                  <a:srgbClr val="000000"/>
                </a:solidFill>
                <a:latin typeface="Courier New Bold"/>
              </a:rPr>
              <a:t>,</a:t>
            </a:r>
            <a:endParaRPr lang="en-US" sz="2400" b="0" strike="noStrike" spc="-1">
              <a:latin typeface="Arial"/>
            </a:endParaRPr>
          </a:p>
          <a:p>
            <a:pPr marL="457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h_a, NULL);</a:t>
            </a: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Conventions for naming buffers</a:t>
            </a:r>
            <a:endParaRPr lang="en-US" sz="4400" b="0" strike="noStrike" spc="-1">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can get confusing about whether a host variable is just a regular C array or an OpenCL buffer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convention is to prefix the names of your regular </a:t>
            </a:r>
            <a:r>
              <a:rPr lang="en-US" sz="3200" b="1" strike="noStrike" spc="-1">
                <a:solidFill>
                  <a:srgbClr val="F79646"/>
                </a:solidFill>
                <a:latin typeface="Trebuchet MS"/>
              </a:rPr>
              <a:t>h</a:t>
            </a:r>
            <a:r>
              <a:rPr lang="en-US" sz="3200" b="0" strike="noStrike" spc="-1">
                <a:solidFill>
                  <a:srgbClr val="000000"/>
                </a:solidFill>
                <a:latin typeface="Trebuchet MS"/>
              </a:rPr>
              <a:t>ost C arrays with “</a:t>
            </a:r>
            <a:r>
              <a:rPr lang="en-US" sz="3200" b="1" strike="noStrike" spc="-1">
                <a:solidFill>
                  <a:srgbClr val="F79646"/>
                </a:solidFill>
                <a:latin typeface="Trebuchet MS"/>
              </a:rPr>
              <a:t>h_</a:t>
            </a:r>
            <a:r>
              <a:rPr lang="en-US" sz="3200" b="0" strike="noStrike" spc="-1">
                <a:solidFill>
                  <a:srgbClr val="000000"/>
                </a:solidFill>
                <a:latin typeface="Trebuchet MS"/>
              </a:rPr>
              <a:t>” and your OpenCL buffers which will live on the </a:t>
            </a:r>
            <a:r>
              <a:rPr lang="en-US" sz="3200" b="1" strike="noStrike" spc="-1">
                <a:solidFill>
                  <a:srgbClr val="F79646"/>
                </a:solidFill>
                <a:latin typeface="Trebuchet MS"/>
              </a:rPr>
              <a:t>d</a:t>
            </a:r>
            <a:r>
              <a:rPr lang="en-US" sz="3200" b="0" strike="noStrike" spc="-1">
                <a:solidFill>
                  <a:srgbClr val="000000"/>
                </a:solidFill>
                <a:latin typeface="Trebuchet MS"/>
              </a:rPr>
              <a:t>evice with “</a:t>
            </a:r>
            <a:r>
              <a:rPr lang="en-US" sz="3200" b="1" strike="noStrike" spc="-1">
                <a:solidFill>
                  <a:srgbClr val="F79646"/>
                </a:solidFill>
                <a:latin typeface="Trebuchet MS"/>
              </a:rPr>
              <a:t>d_</a:t>
            </a:r>
            <a:r>
              <a:rPr lang="en-US" sz="3200" b="0" strike="noStrike" spc="-1">
                <a:solidFill>
                  <a:srgbClr val="000000"/>
                </a:solidFill>
                <a:latin typeface="Trebuchet MS"/>
              </a:rPr>
              <a:t>”</a:t>
            </a:r>
            <a:endParaRPr lang="en-US" sz="3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561"/>
              </a:spcBef>
            </a:pPr>
            <a:endParaRPr lang="en-US" sz="1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Other common </a:t>
            </a:r>
            <a:r>
              <a:rPr lang="en-US" sz="2800" b="0" strike="noStrike" spc="-1">
                <a:solidFill>
                  <a:srgbClr val="C0504D"/>
                </a:solidFill>
                <a:latin typeface="Trebuchet MS"/>
              </a:rPr>
              <a:t>memory flags </a:t>
            </a:r>
            <a:r>
              <a:rPr lang="en-US" sz="2800" b="0" strike="noStrike" spc="-1">
                <a:solidFill>
                  <a:srgbClr val="000000"/>
                </a:solidFill>
                <a:latin typeface="Trebuchet MS"/>
              </a:rPr>
              <a:t>include:</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CL_MEM_WRITE_ONLY, CL_MEM_READ_WRITE</a:t>
            </a:r>
            <a:endParaRPr lang="en-US" sz="2400" b="0" strike="noStrike" spc="-1">
              <a:latin typeface="Arial"/>
            </a:endParaRPr>
          </a:p>
          <a:p>
            <a:pPr marL="619200">
              <a:lnSpc>
                <a:spcPct val="100000"/>
              </a:lnSpc>
              <a:spcBef>
                <a:spcPts val="320"/>
              </a:spcBef>
            </a:pPr>
            <a:endParaRPr lang="en-US" sz="2400" b="0" strike="noStrike" spc="-1">
              <a:latin typeface="Arial"/>
            </a:endParaRPr>
          </a:p>
          <a:p>
            <a:pPr marL="357120" lvl="1" indent="-356400">
              <a:lnSpc>
                <a:spcPct val="100000"/>
              </a:lnSpc>
              <a:spcBef>
                <a:spcPts val="561"/>
              </a:spcBef>
              <a:buClr>
                <a:srgbClr val="000000"/>
              </a:buClr>
              <a:buFont typeface="Arial"/>
              <a:buChar char="•"/>
            </a:pPr>
            <a:r>
              <a:rPr lang="en-US" sz="2800" b="0" strike="noStrike" spc="-1">
                <a:solidFill>
                  <a:srgbClr val="000000"/>
                </a:solidFill>
                <a:latin typeface="Trebuchet MS"/>
              </a:rPr>
              <a:t>These are from the point of view of the </a:t>
            </a:r>
            <a:r>
              <a:rPr lang="en-US" sz="2800" b="1" u="sng" strike="noStrike" spc="-1">
                <a:solidFill>
                  <a:srgbClr val="000000"/>
                </a:solidFill>
                <a:uFillTx/>
                <a:latin typeface="Trebuchet MS"/>
              </a:rPr>
              <a:t>device</a:t>
            </a:r>
            <a:endParaRPr lang="en-US" sz="2800" b="0" strike="noStrike" spc="-1">
              <a:latin typeface="Arial"/>
            </a:endParaRPr>
          </a:p>
          <a:p>
            <a:pPr>
              <a:lnSpc>
                <a:spcPct val="100000"/>
              </a:lnSpc>
              <a:spcBef>
                <a:spcPts val="561"/>
              </a:spcBef>
            </a:pPr>
            <a:endParaRPr lang="en-US" sz="2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Submit command to copy the buffer back to host memory at “h_c”:</a:t>
            </a:r>
            <a:endParaRPr lang="en-US" sz="2800" b="0" strike="noStrike" spc="-1">
              <a:latin typeface="Arial"/>
            </a:endParaRPr>
          </a:p>
          <a:p>
            <a:pPr marL="757080" lvl="1" indent="-356400">
              <a:lnSpc>
                <a:spcPct val="100000"/>
              </a:lnSpc>
              <a:spcBef>
                <a:spcPts val="479"/>
              </a:spcBef>
              <a:buClr>
                <a:srgbClr val="4F81BD"/>
              </a:buClr>
              <a:buFont typeface="Arial"/>
              <a:buChar char="–"/>
            </a:pPr>
            <a:r>
              <a:rPr lang="en-US" sz="2400" b="0" strike="noStrike" spc="-1">
                <a:solidFill>
                  <a:srgbClr val="4F81BD"/>
                </a:solidFill>
                <a:latin typeface="Trebuchet MS"/>
              </a:rPr>
              <a:t>CL_TRUE</a:t>
            </a:r>
            <a:r>
              <a:rPr lang="en-US" sz="2400" b="0" strike="noStrike" spc="-1">
                <a:solidFill>
                  <a:srgbClr val="000000"/>
                </a:solidFill>
                <a:latin typeface="Trebuchet MS"/>
              </a:rPr>
              <a:t> = blocking, </a:t>
            </a:r>
            <a:r>
              <a:rPr lang="en-US" sz="2400" b="0" strike="noStrike" spc="-1">
                <a:solidFill>
                  <a:srgbClr val="4F81BD"/>
                </a:solidFill>
                <a:latin typeface="Trebuchet MS"/>
              </a:rPr>
              <a:t>CL_FALSE</a:t>
            </a:r>
            <a:r>
              <a:rPr lang="en-US" sz="2400" b="0" strike="noStrike" spc="-1">
                <a:solidFill>
                  <a:srgbClr val="000000"/>
                </a:solidFill>
                <a:latin typeface="Trebuchet MS"/>
              </a:rPr>
              <a:t> = non-blocking</a:t>
            </a:r>
            <a:endParaRPr lang="en-US" sz="2400" b="0" strike="noStrike" spc="-1">
              <a:latin typeface="Arial"/>
            </a:endParaRPr>
          </a:p>
          <a:p>
            <a:pPr>
              <a:lnSpc>
                <a:spcPct val="100000"/>
              </a:lnSpc>
            </a:pP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clEnqueueReadBuffer</a:t>
            </a:r>
            <a:r>
              <a:rPr lang="en-US" sz="2400" b="0" strike="noStrike" spc="-1">
                <a:solidFill>
                  <a:srgbClr val="000000"/>
                </a:solidFill>
                <a:latin typeface="Courier New Bold"/>
              </a:rPr>
              <a:t>(queue, d_c, </a:t>
            </a:r>
            <a:r>
              <a:rPr lang="en-US" sz="2400" b="0" strike="noStrike" spc="-1">
                <a:solidFill>
                  <a:srgbClr val="4F81BD"/>
                </a:solidFill>
                <a:latin typeface="Courier New Bold"/>
              </a:rPr>
              <a:t>CL_TRUE</a:t>
            </a:r>
            <a:r>
              <a:rPr lang="en-US" sz="2400" b="0" strike="noStrike" spc="-1">
                <a:solidFill>
                  <a:srgbClr val="000000"/>
                </a:solidFill>
                <a:latin typeface="Courier New Bold"/>
              </a:rPr>
              <a:t>,</a:t>
            </a: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h_c, </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Courier New Bold"/>
              </a:rPr>
              <a:t>		NULL, NULL, NULL);</a:t>
            </a:r>
            <a:endParaRPr lang="en-US" sz="2400" b="0" strike="noStrike" spc="-1">
              <a:latin typeface="Arial"/>
            </a:endParaRPr>
          </a:p>
          <a:p>
            <a:pPr marL="57240">
              <a:lnSpc>
                <a:spcPct val="100000"/>
              </a:lnSpc>
              <a:spcBef>
                <a:spcPts val="400"/>
              </a:spcBef>
            </a:pP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4. Define the kernel</a:t>
            </a:r>
            <a:endParaRPr lang="en-US" sz="4400" b="0" strike="noStrike" spc="-1">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Create </a:t>
            </a:r>
            <a:r>
              <a:rPr lang="en-US" sz="2800" b="0" strike="noStrike" spc="-1">
                <a:solidFill>
                  <a:srgbClr val="C0504D"/>
                </a:solidFill>
                <a:latin typeface="Trebuchet MS"/>
              </a:rPr>
              <a:t>kernel object </a:t>
            </a:r>
            <a:r>
              <a:rPr lang="en-US" sz="2800" b="0" strike="noStrike" spc="-1">
                <a:solidFill>
                  <a:srgbClr val="000000"/>
                </a:solidFill>
                <a:latin typeface="Trebuchet MS"/>
              </a:rPr>
              <a:t>from the </a:t>
            </a:r>
            <a:r>
              <a:rPr lang="en-US" sz="2800" b="0" strike="noStrike" spc="-1">
                <a:solidFill>
                  <a:srgbClr val="4F81BD"/>
                </a:solidFill>
                <a:latin typeface="Trebuchet MS"/>
              </a:rPr>
              <a:t>kernel function </a:t>
            </a:r>
            <a:r>
              <a:rPr lang="en-US" sz="2800" b="0" strike="noStrike" spc="-1">
                <a:solidFill>
                  <a:srgbClr val="000000"/>
                </a:solidFill>
                <a:latin typeface="Trebuchet MS"/>
              </a:rPr>
              <a:t>“vadd”:</a:t>
            </a:r>
            <a:endParaRPr lang="en-US" sz="2800" b="0" strike="noStrike" spc="-1">
              <a:latin typeface="Arial"/>
            </a:endParaRPr>
          </a:p>
          <a:p>
            <a:pPr>
              <a:lnSpc>
                <a:spcPct val="100000"/>
              </a:lnSpc>
              <a:spcBef>
                <a:spcPts val="561"/>
              </a:spcBef>
            </a:pPr>
            <a:endParaRPr lang="en-US" sz="2800" b="0" strike="noStrike" spc="-1">
              <a:latin typeface="Arial"/>
            </a:endParaRPr>
          </a:p>
          <a:p>
            <a:pPr marL="96840" algn="ctr">
              <a:lnSpc>
                <a:spcPct val="100000"/>
              </a:lnSpc>
              <a:spcBef>
                <a:spcPts val="439"/>
              </a:spcBef>
            </a:pPr>
            <a:r>
              <a:rPr lang="en-US" sz="2200" b="0" strike="noStrike" spc="-1">
                <a:solidFill>
                  <a:srgbClr val="000000"/>
                </a:solidFill>
                <a:latin typeface="Courier New Bold"/>
              </a:rPr>
              <a:t>kernel = </a:t>
            </a:r>
            <a:r>
              <a:rPr lang="en-US" sz="2200" b="0" strike="noStrike" spc="-1">
                <a:solidFill>
                  <a:srgbClr val="17375E"/>
                </a:solidFill>
                <a:latin typeface="Courier New Bold"/>
              </a:rPr>
              <a:t>clCreateKernel</a:t>
            </a:r>
            <a:r>
              <a:rPr lang="en-US" sz="2200" b="0" strike="noStrike" spc="-1">
                <a:solidFill>
                  <a:srgbClr val="000000"/>
                </a:solidFill>
                <a:latin typeface="Courier New Bold"/>
              </a:rPr>
              <a:t>(program, “vadd”, &amp;err);</a:t>
            </a:r>
            <a:endParaRPr lang="en-US" sz="2200" b="0" strike="noStrike" spc="-1">
              <a:latin typeface="Arial"/>
            </a:endParaRPr>
          </a:p>
          <a:p>
            <a:pPr marL="457200">
              <a:lnSpc>
                <a:spcPct val="100000"/>
              </a:lnSpc>
              <a:spcBef>
                <a:spcPts val="561"/>
              </a:spcBef>
            </a:pPr>
            <a:endParaRPr lang="en-US" sz="22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Attach arguments of the kernel function “vadd” to memory objects:</a:t>
            </a:r>
            <a:endParaRPr lang="en-US" sz="2800" b="0" strike="noStrike" spc="-1">
              <a:latin typeface="Arial"/>
            </a:endParaRPr>
          </a:p>
          <a:p>
            <a:pPr>
              <a:lnSpc>
                <a:spcPct val="100000"/>
              </a:lnSpc>
              <a:spcBef>
                <a:spcPts val="561"/>
              </a:spcBef>
            </a:pPr>
            <a:endParaRPr lang="en-US" sz="28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0,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&amp;d_a);</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1,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&amp;d_b);</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2,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&amp;d_c);</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3,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C0504D"/>
                </a:solidFill>
                <a:latin typeface="Courier New Bold"/>
              </a:rPr>
              <a:t>unsigned int</a:t>
            </a:r>
            <a:r>
              <a:rPr lang="en-US" sz="2000" b="0" strike="noStrike" spc="-1">
                <a:solidFill>
                  <a:srgbClr val="000000"/>
                </a:solidFill>
                <a:latin typeface="Courier New Bold"/>
              </a:rPr>
              <a:t>), 				&amp;count);</a:t>
            </a:r>
            <a:endParaRPr lang="en-US" sz="2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Write </a:t>
            </a:r>
            <a:r>
              <a:rPr lang="en-US" sz="2400" b="0" strike="noStrike" spc="-1">
                <a:solidFill>
                  <a:srgbClr val="C0504D"/>
                </a:solidFill>
                <a:latin typeface="Trebuchet MS"/>
              </a:rPr>
              <a:t>Buffers </a:t>
            </a:r>
            <a:r>
              <a:rPr lang="en-US" sz="2400" b="0" strike="noStrike" spc="-1">
                <a:solidFill>
                  <a:srgbClr val="000000"/>
                </a:solidFill>
                <a:latin typeface="Trebuchet MS"/>
              </a:rPr>
              <a:t>from host into </a:t>
            </a:r>
            <a:r>
              <a:rPr lang="en-US" sz="2400" b="0" strike="noStrike" spc="-1">
                <a:solidFill>
                  <a:srgbClr val="C0504D"/>
                </a:solidFill>
                <a:latin typeface="Trebuchet MS"/>
              </a:rPr>
              <a:t>global </a:t>
            </a:r>
            <a:r>
              <a:rPr lang="en-US" sz="2400" b="0" strike="noStrike" spc="-1">
                <a:solidFill>
                  <a:srgbClr val="000000"/>
                </a:solidFill>
                <a:latin typeface="Trebuchet MS"/>
              </a:rPr>
              <a:t>memory (as </a:t>
            </a:r>
            <a:r>
              <a:rPr lang="en-US" sz="2400" b="0" strike="noStrike" spc="-1">
                <a:solidFill>
                  <a:srgbClr val="4F81BD"/>
                </a:solidFill>
                <a:latin typeface="Trebuchet MS"/>
              </a:rPr>
              <a:t>non-blocking</a:t>
            </a:r>
            <a:r>
              <a:rPr lang="en-US" sz="2400" b="0" strike="noStrike" spc="-1">
                <a:solidFill>
                  <a:srgbClr val="000000"/>
                </a:solidFill>
                <a:latin typeface="Trebuchet MS"/>
              </a:rPr>
              <a:t> operations):</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d_a,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h_a, 0,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d_b,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h_b, 0, NULL, NULL</a:t>
            </a:r>
            <a:r>
              <a:rPr lang="en-US" sz="2000" b="0" strike="noStrike" spc="-1">
                <a:solidFill>
                  <a:srgbClr val="FFFFFF"/>
                </a:solidFill>
                <a:latin typeface="Letter Gothic Std"/>
              </a:rPr>
              <a:t>);</a:t>
            </a:r>
            <a:endParaRPr lang="en-US" sz="2000" b="0" strike="noStrike" spc="-1">
              <a:latin typeface="Arial"/>
            </a:endParaRPr>
          </a:p>
          <a:p>
            <a:pPr marL="457200">
              <a:lnSpc>
                <a:spcPct val="100000"/>
              </a:lnSpc>
              <a:spcBef>
                <a:spcPts val="479"/>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Enqueue the kernel for execution (note: in-order so OK):</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clEnqueueNDRangeKernel</a:t>
            </a:r>
            <a:r>
              <a:rPr lang="en-US" sz="2000" b="0" strike="noStrike" spc="-1">
                <a:solidFill>
                  <a:srgbClr val="000000"/>
                </a:solidFill>
                <a:latin typeface="Courier New Bold"/>
              </a:rPr>
              <a:t>(commands, kernel,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NULL, &amp;global, &amp;local,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Read back result (as a blocking operation). We have an in-order queue which assures the previous commands are completed before the read can begin.</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clEnqueueReadBuffer</a:t>
            </a:r>
            <a:r>
              <a:rPr lang="en-US" sz="2000" b="0" strike="noStrike" spc="-1">
                <a:solidFill>
                  <a:srgbClr val="000000"/>
                </a:solidFill>
                <a:latin typeface="Courier New Bold"/>
              </a:rPr>
              <a:t>(commands, d_c, </a:t>
            </a:r>
            <a:r>
              <a:rPr lang="en-US" sz="2000" b="0" strike="noStrike" spc="-1">
                <a:solidFill>
                  <a:srgbClr val="4F81BD"/>
                </a:solidFill>
                <a:latin typeface="Courier New Bold"/>
              </a:rPr>
              <a:t>CL_TRUE</a:t>
            </a: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h_c,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9"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70"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
        <p:nvSpPr>
          <p:cNvPr id="1171" name="CustomShape 4"/>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1172" name="CustomShape 5"/>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sp>
      <p:sp>
        <p:nvSpPr>
          <p:cNvPr id="1173" name="CustomShape 6"/>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platform and queues</a:t>
            </a:r>
            <a:endParaRPr lang="en-US" sz="1800" b="0" strike="noStrike" spc="-1">
              <a:latin typeface="Arial"/>
            </a:endParaRPr>
          </a:p>
        </p:txBody>
      </p:sp>
      <p:sp>
        <p:nvSpPr>
          <p:cNvPr id="1174" name="CustomShape 7"/>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1175" name="CustomShape 8"/>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memory objects</a:t>
            </a:r>
            <a:endParaRPr lang="en-US" sz="1800" b="0" strike="noStrike" spc="-1">
              <a:latin typeface="Arial"/>
            </a:endParaRPr>
          </a:p>
        </p:txBody>
      </p:sp>
      <p:sp>
        <p:nvSpPr>
          <p:cNvPr id="1176" name="CustomShape 9"/>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77" name="CustomShape 10"/>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the program</a:t>
            </a:r>
            <a:endParaRPr lang="en-US" sz="1800" b="0" strike="noStrike" spc="-1">
              <a:latin typeface="Arial"/>
            </a:endParaRPr>
          </a:p>
        </p:txBody>
      </p:sp>
      <p:sp>
        <p:nvSpPr>
          <p:cNvPr id="1178" name="CustomShape 11"/>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Build the program</a:t>
            </a:r>
            <a:endParaRPr lang="en-US" sz="1800" b="0" strike="noStrike" spc="-1">
              <a:latin typeface="Arial"/>
            </a:endParaRPr>
          </a:p>
        </p:txBody>
      </p:sp>
      <p:sp>
        <p:nvSpPr>
          <p:cNvPr id="1179" name="CustomShape 12"/>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180" name="CustomShape 13"/>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and setup kernel</a:t>
            </a:r>
            <a:endParaRPr lang="en-US" sz="1800" b="0" strike="noStrike" spc="-1">
              <a:latin typeface="Arial"/>
            </a:endParaRPr>
          </a:p>
        </p:txBody>
      </p:sp>
      <p:sp>
        <p:nvSpPr>
          <p:cNvPr id="1181" name="CustomShape 14"/>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182" name="CustomShape 15"/>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Execute the kernel</a:t>
            </a:r>
            <a:endParaRPr lang="en-US" sz="1800" b="0" strike="noStrike" spc="-1">
              <a:latin typeface="Arial"/>
            </a:endParaRPr>
          </a:p>
        </p:txBody>
      </p:sp>
      <p:sp>
        <p:nvSpPr>
          <p:cNvPr id="1183" name="CustomShape 16"/>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184" name="CustomShape 17"/>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Read results on the host</a:t>
            </a:r>
            <a:endParaRPr lang="en-US" sz="1800" b="0" strike="noStrike" spc="-1">
              <a:latin typeface="Arial"/>
            </a:endParaRPr>
          </a:p>
        </p:txBody>
      </p:sp>
      <p:sp>
        <p:nvSpPr>
          <p:cNvPr id="1185" name="CustomShape 18"/>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It’s complicated, but most of this is “boilerplate” and not as bad as it looks.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Exercise 2: Running the Vadd kernel</a:t>
            </a:r>
            <a:endParaRPr lang="en-US" sz="4400" b="0" strike="noStrike" spc="-1">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inspect and verify that you can run an OpenCL kernel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the provided C Vadd program. It will run a simple kernel to add two vectors together. </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Compare them against the API descriptions on the OpenCL reference card.</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 are some helper files which time the execution, output device information neatly and check errors.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Overview of OpenCL APIs</a:t>
            </a:r>
            <a:endParaRPr lang="en-US" sz="4000" b="0" strike="noStrike" spc="-1">
              <a:latin typeface="Arial"/>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programs can be “ugly”</a:t>
            </a:r>
            <a:endParaRPr lang="en-US" sz="4400" b="0" strike="noStrike" spc="-1">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goal is extreme portability, so it exposes </a:t>
            </a:r>
            <a:r>
              <a:rPr lang="en-US" sz="3200" b="1" i="1" strike="noStrike" spc="-1">
                <a:solidFill>
                  <a:srgbClr val="9BBB59"/>
                </a:solidFill>
                <a:latin typeface="Trebuchet MS"/>
              </a:rPr>
              <a:t>everything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it is quite verbose!).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most of the host code is the same from one application to the next – the re-use  makes the verbosity a non-issue.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package common API combinations into functions or even C++ or Python classes to make the reuse more convenient.</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The C++ Interface</a:t>
            </a:r>
            <a:endParaRPr lang="en-US" sz="4400" b="0" strike="noStrike" spc="-1">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Khronos has defined a common C++ header file containing a high level interface to OpenCL, </a:t>
            </a:r>
            <a:r>
              <a:rPr lang="en-US" sz="3200" b="0" strike="noStrike" spc="-1">
                <a:solidFill>
                  <a:srgbClr val="F79646"/>
                </a:solidFill>
                <a:latin typeface="Trebuchet MS"/>
              </a:rPr>
              <a:t>cl.hpp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Uses common defaults for the platform and command-queue, saving the programmer from extra coding for the most common use cases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Simplifies the basic API by bundling key parameters with the objects rather than requiring verbose and repetitive argument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Ability to “call” a kernel from the host, like a regular function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Error checking can be performed with C++ exceptions</a:t>
            </a:r>
            <a:endParaRPr lang="en-US" sz="2800" b="0" strike="noStrike" spc="-1">
              <a:latin typeface="Arial"/>
            </a:endParaRPr>
          </a:p>
        </p:txBody>
      </p:sp>
      <p:sp>
        <p:nvSpPr>
          <p:cNvPr id="1194" name="CustomShape 3"/>
          <p:cNvSpPr/>
          <p:nvPr/>
        </p:nvSpPr>
        <p:spPr>
          <a:xfrm>
            <a:off x="4990320" y="6488640"/>
            <a:ext cx="433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especially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Trebuchet MS"/>
              </a:rPr>
              <a:t>C++ Interface:</a:t>
            </a:r>
            <a:br/>
            <a:r>
              <a:rPr lang="en-US" sz="4400" b="0" strike="noStrike" spc="-1">
                <a:solidFill>
                  <a:srgbClr val="000000"/>
                </a:solidFill>
                <a:latin typeface="Trebuchet MS"/>
              </a:rPr>
              <a:t>setting up the host program</a:t>
            </a:r>
            <a:endParaRPr lang="en-US" sz="4400" b="0" strike="noStrike" spc="-1">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Enable OpenCL API </a:t>
            </a:r>
            <a:r>
              <a:rPr lang="en-US" sz="3200" b="0" strike="noStrike" spc="-1">
                <a:solidFill>
                  <a:srgbClr val="F79646"/>
                </a:solidFill>
                <a:latin typeface="Trebuchet MS"/>
              </a:rPr>
              <a:t>Exceptions</a:t>
            </a:r>
            <a:r>
              <a:rPr lang="en-US" sz="3200" b="0" strike="noStrike" spc="-1">
                <a:solidFill>
                  <a:srgbClr val="000000"/>
                </a:solidFill>
                <a:latin typeface="Trebuchet MS"/>
              </a:rPr>
              <a:t>. Do this </a:t>
            </a:r>
            <a:r>
              <a:rPr lang="en-US" sz="3200" b="0" strike="noStrike" spc="-1">
                <a:solidFill>
                  <a:srgbClr val="F79646"/>
                </a:solidFill>
                <a:latin typeface="Trebuchet MS"/>
              </a:rPr>
              <a:t>before </a:t>
            </a:r>
            <a:r>
              <a:rPr lang="en-US" sz="3200" b="0" strike="noStrike" spc="-1">
                <a:solidFill>
                  <a:srgbClr val="000000"/>
                </a:solidFill>
                <a:latin typeface="Trebuchet MS"/>
              </a:rPr>
              <a:t>including the header file</a:t>
            </a:r>
            <a:endParaRPr lang="en-US" sz="3200" b="0" strike="noStrike" spc="-1">
              <a:latin typeface="Arial"/>
            </a:endParaRPr>
          </a:p>
          <a:p>
            <a:pPr marL="457200">
              <a:lnSpc>
                <a:spcPct val="110000"/>
              </a:lnSpc>
              <a:spcBef>
                <a:spcPts val="561"/>
              </a:spcBef>
            </a:pPr>
            <a:r>
              <a:rPr lang="en-US" sz="2800" b="0" strike="noStrike" spc="-1">
                <a:solidFill>
                  <a:srgbClr val="738AC8"/>
                </a:solidFill>
                <a:latin typeface="Courier New Bold"/>
              </a:rPr>
              <a:t>#define __CL_ENABLE_EXCEPTIONS</a:t>
            </a:r>
            <a:endParaRPr lang="en-US" sz="2800" b="0" strike="noStrike" spc="-1">
              <a:latin typeface="Arial"/>
            </a:endParaRPr>
          </a:p>
          <a:p>
            <a:pPr marL="457200">
              <a:lnSpc>
                <a:spcPct val="110000"/>
              </a:lnSpc>
              <a:spcBef>
                <a:spcPts val="561"/>
              </a:spcBef>
            </a:pPr>
            <a:endParaRPr lang="en-US" sz="2800" b="0" strike="noStrike" spc="-1">
              <a:latin typeface="Arial"/>
            </a:endParaRPr>
          </a:p>
          <a:p>
            <a:pPr marL="357120" indent="-356400">
              <a:lnSpc>
                <a:spcPct val="110000"/>
              </a:lnSpc>
              <a:spcBef>
                <a:spcPts val="641"/>
              </a:spcBef>
              <a:buClr>
                <a:srgbClr val="000000"/>
              </a:buClr>
              <a:buFont typeface="Arial"/>
              <a:buChar char="•"/>
            </a:pPr>
            <a:r>
              <a:rPr lang="en-US" sz="3200" b="0" strike="noStrike" spc="-1">
                <a:solidFill>
                  <a:srgbClr val="000000"/>
                </a:solidFill>
                <a:latin typeface="Trebuchet MS"/>
              </a:rPr>
              <a:t>Include key header files … both standard and custom</a:t>
            </a:r>
            <a:endParaRPr lang="en-US" sz="32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&lt;CL/cl.hpp&gt;   // Khronos C++ Wrapper API</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&lt;cstdio&gt;      // For C style </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&lt;iostream&gt;    // For C++ style IO</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&lt;vector&gt;      // For C++ vector types</a:t>
            </a:r>
            <a:endParaRPr lang="en-US" sz="2600" b="0" strike="noStrike" spc="-1">
              <a:latin typeface="Arial"/>
            </a:endParaRPr>
          </a:p>
          <a:p>
            <a:pPr marL="457200">
              <a:lnSpc>
                <a:spcPct val="110000"/>
              </a:lnSpc>
              <a:spcBef>
                <a:spcPts val="561"/>
              </a:spcBef>
            </a:pPr>
            <a:endParaRPr lang="en-US" sz="2600" b="0" strike="noStrike" spc="-1">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For information about C++, see the appendix:</a:t>
            </a:r>
            <a:endParaRPr lang="en-US" sz="1800" b="0" strike="noStrike" spc="-1">
              <a:latin typeface="Arial"/>
            </a:endParaRPr>
          </a:p>
          <a:p>
            <a:pPr>
              <a:lnSpc>
                <a:spcPct val="100000"/>
              </a:lnSpc>
            </a:pPr>
            <a:r>
              <a:rPr lang="en-US" sz="1800" b="0" strike="noStrike" spc="-1">
                <a:solidFill>
                  <a:srgbClr val="4F81BD"/>
                </a:solidFill>
                <a:latin typeface="Trebuchet MS"/>
                <a:ea typeface="DejaVu Sans"/>
              </a:rPr>
              <a:t>“C++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 Create buffers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True indicates CL_MEM_READ_ONLY</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False indicates CL_MEM_READ_WRITE</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d_a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h_a.begin(), h_a.end(),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d_b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h_b.begin(), h_b.end(),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d_c = cl::Buffer(context,</a:t>
            </a:r>
            <a:br/>
            <a:r>
              <a:rPr lang="en-US" sz="1600" b="1" strike="noStrike" spc="-1">
                <a:solidFill>
                  <a:srgbClr val="000000"/>
                </a:solidFill>
                <a:latin typeface="Courier New"/>
              </a:rPr>
              <a:t>        CL_MEM_READ_WRITE,  </a:t>
            </a:r>
            <a:br/>
            <a:r>
              <a:rPr lang="en-US" sz="1600" b="1" strike="noStrike" spc="-1">
                <a:solidFill>
                  <a:srgbClr val="000000"/>
                </a:solidFill>
                <a:latin typeface="Courier New"/>
              </a:rPr>
              <a:t>        sizeof(float) * LENGTH);</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Enqueue the kernel</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vadd(cl::</a:t>
            </a:r>
            <a:r>
              <a:rPr lang="en-US" sz="1600" b="1" strike="noStrike" spc="-1">
                <a:solidFill>
                  <a:srgbClr val="34411B"/>
                </a:solidFill>
                <a:latin typeface="Courier New"/>
              </a:rPr>
              <a:t>EnqueueArgs</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queue</a:t>
            </a:r>
            <a:r>
              <a:rPr lang="en-US" sz="1600" b="1" strike="noStrike" spc="-1">
                <a:solidFill>
                  <a:srgbClr val="9BBB59"/>
                </a:solidFill>
                <a:latin typeface="Courier New"/>
              </a:rPr>
              <a:t>, </a:t>
            </a:r>
            <a:endParaRPr lang="en-US" sz="1600" b="0" strike="noStrike" spc="-1">
              <a:latin typeface="Arial"/>
            </a:endParaRPr>
          </a:p>
          <a:p>
            <a:pPr marL="800280">
              <a:lnSpc>
                <a:spcPct val="100000"/>
              </a:lnSpc>
              <a:spcBef>
                <a:spcPts val="320"/>
              </a:spcBef>
            </a:pPr>
            <a:r>
              <a:rPr lang="en-US" sz="1600" b="1" strike="noStrike" spc="-1">
                <a:solidFill>
                  <a:srgbClr val="9BBB59"/>
                </a:solidFill>
                <a:latin typeface="Courier New"/>
              </a:rPr>
              <a:t>                </a:t>
            </a:r>
            <a:r>
              <a:rPr lang="en-US" sz="1600" b="1" strike="noStrike" spc="-1">
                <a:solidFill>
                  <a:srgbClr val="000000"/>
                </a:solidFill>
                <a:latin typeface="Courier New"/>
              </a:rPr>
              <a:t>cl::</a:t>
            </a:r>
            <a:r>
              <a:rPr lang="en-US" sz="1600" b="1" strike="noStrike" spc="-1">
                <a:solidFill>
                  <a:srgbClr val="34411B"/>
                </a:solidFill>
                <a:latin typeface="Courier New"/>
              </a:rPr>
              <a:t>NDRange</a:t>
            </a:r>
            <a:r>
              <a:rPr lang="en-US" sz="1600" b="1" strike="noStrike" spc="-1">
                <a:solidFill>
                  <a:srgbClr val="000000"/>
                </a:solidFill>
                <a:latin typeface="Courier New"/>
              </a:rPr>
              <a:t>(count)),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d_a, d_b, d_c, count);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copy</a:t>
            </a:r>
            <a:r>
              <a:rPr lang="en-US" sz="1600" b="1" strike="noStrike" spc="-1">
                <a:solidFill>
                  <a:srgbClr val="000000"/>
                </a:solidFill>
                <a:latin typeface="Courier New"/>
              </a:rPr>
              <a:t>(queue, </a:t>
            </a:r>
            <a:br/>
            <a:r>
              <a:rPr lang="en-US" sz="1600" b="1" strike="noStrike" spc="-1">
                <a:solidFill>
                  <a:srgbClr val="000000"/>
                </a:solidFill>
                <a:latin typeface="Courier New"/>
              </a:rPr>
              <a:t>      d_c, h_c.begin(), h_c.end());</a:t>
            </a:r>
            <a:endParaRPr lang="en-US" sz="1600" b="0" strike="noStrike" spc="-1">
              <a:latin typeface="Arial"/>
            </a:endParaRPr>
          </a:p>
        </p:txBody>
      </p:sp>
      <p:sp>
        <p:nvSpPr>
          <p:cNvPr id="1199" name="CustomShape 2"/>
          <p:cNvSpPr/>
          <p:nvPr/>
        </p:nvSpPr>
        <p:spPr>
          <a:xfrm>
            <a:off x="49320" y="933840"/>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std::vector&lt;</a:t>
            </a:r>
            <a:r>
              <a:rPr lang="en-US" sz="1600" b="1" strike="noStrike" spc="-1">
                <a:solidFill>
                  <a:srgbClr val="C0504D"/>
                </a:solidFill>
                <a:latin typeface="Courier New"/>
              </a:rPr>
              <a:t>float</a:t>
            </a:r>
            <a:r>
              <a:rPr lang="en-US" sz="1600" b="1" strike="noStrike" spc="-1">
                <a:solidFill>
                  <a:srgbClr val="000000"/>
                </a:solidFill>
                <a:latin typeface="Courier New"/>
              </a:rPr>
              <a:t>&gt;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h_a(N), h_b(N), h_c(N);</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initialize host vectors…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Buffer </a:t>
            </a:r>
            <a:r>
              <a:rPr lang="en-US" sz="1600" b="1" strike="noStrike" spc="-1">
                <a:solidFill>
                  <a:srgbClr val="000000"/>
                </a:solidFill>
                <a:latin typeface="Courier New"/>
              </a:rPr>
              <a:t>d_a, d_b, d_c;</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Context </a:t>
            </a:r>
            <a:r>
              <a:rPr lang="en-US" sz="1600" b="1" strike="noStrike" spc="-1">
                <a:solidFill>
                  <a:srgbClr val="000000"/>
                </a:solidFill>
                <a:latin typeface="Courier New"/>
              </a:rPr>
              <a:t> context( </a:t>
            </a:r>
            <a:br/>
            <a:r>
              <a:rPr lang="en-US" sz="1600" b="1" strike="noStrike" spc="-1">
                <a:solidFill>
                  <a:srgbClr val="000000"/>
                </a:solidFill>
                <a:latin typeface="Courier New"/>
              </a:rPr>
              <a:t>   CL_DEVICE_TYPE_DEFAULT);</a:t>
            </a:r>
            <a:b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CommandQueue</a:t>
            </a:r>
            <a:r>
              <a:rPr lang="en-US" sz="1600" b="1" strike="noStrike" spc="-1">
                <a:solidFill>
                  <a:srgbClr val="9BBB59"/>
                </a:solidFill>
                <a:latin typeface="Courier New"/>
              </a:rPr>
              <a:t> </a:t>
            </a:r>
            <a:br/>
            <a:r>
              <a:rPr lang="en-US" sz="1600" b="1" strike="noStrike" spc="-1">
                <a:solidFill>
                  <a:srgbClr val="9BBB59"/>
                </a:solidFill>
                <a:latin typeface="Courier New"/>
              </a:rPr>
              <a:t>   </a:t>
            </a:r>
            <a:r>
              <a:rPr lang="en-US" sz="1600" b="1" strike="noStrike" spc="-1">
                <a:solidFill>
                  <a:srgbClr val="000000"/>
                </a:solidFill>
                <a:latin typeface="Courier New"/>
              </a:rPr>
              <a:t>queue(context);</a:t>
            </a:r>
            <a:endParaRPr lang="en-US" sz="1600" b="0" strike="noStrike" spc="-1">
              <a:latin typeface="Arial"/>
            </a:endParaRPr>
          </a:p>
          <a:p>
            <a:pPr marL="399960">
              <a:lnSpc>
                <a:spcPct val="100000"/>
              </a:lnSpc>
              <a:spcBef>
                <a:spcPts val="241"/>
              </a:spcBef>
            </a:pP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Program</a:t>
            </a:r>
            <a:r>
              <a:rPr lang="en-US" sz="1600" b="1" strike="noStrike" spc="-1">
                <a:solidFill>
                  <a:srgbClr val="000000"/>
                </a:solidFill>
                <a:latin typeface="Courier New"/>
              </a:rPr>
              <a:t>  program(</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context,</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a:t>
            </a:r>
            <a:r>
              <a:rPr lang="en-US" sz="1600" b="1" strike="noStrike" spc="-1">
                <a:solidFill>
                  <a:srgbClr val="17375E"/>
                </a:solidFill>
                <a:latin typeface="Courier New"/>
              </a:rPr>
              <a:t>loadprogram</a:t>
            </a:r>
            <a:r>
              <a:rPr lang="en-US" sz="1600" b="1" strike="noStrike" spc="-1">
                <a:solidFill>
                  <a:srgbClr val="000000"/>
                </a:solidFill>
                <a:latin typeface="Courier New"/>
              </a:rPr>
              <a:t>(“vadd.cl”),</a:t>
            </a:r>
            <a:r>
              <a:rPr lang="en-US" sz="1600" b="1" strike="noStrike" spc="-1">
                <a:solidFill>
                  <a:srgbClr val="4F81BD"/>
                </a:solidFill>
                <a:latin typeface="Courier New"/>
              </a:rPr>
              <a:t> </a:t>
            </a:r>
            <a:endParaRPr lang="en-US" sz="1600" b="0" strike="noStrike" spc="-1">
              <a:latin typeface="Arial"/>
            </a:endParaRPr>
          </a:p>
          <a:p>
            <a:pPr marL="399960">
              <a:lnSpc>
                <a:spcPct val="100000"/>
              </a:lnSpc>
              <a:spcBef>
                <a:spcPts val="320"/>
              </a:spcBef>
            </a:pPr>
            <a:r>
              <a:rPr lang="en-US" sz="1600" b="1" strike="noStrike" spc="-1">
                <a:solidFill>
                  <a:srgbClr val="4F81BD"/>
                </a:solidFill>
                <a:latin typeface="Courier New"/>
              </a:rPr>
              <a:t>  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Create the kernel functor</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make_kernel&lt;</a:t>
            </a:r>
            <a:r>
              <a:rPr lang="en-US" sz="1600" b="1" strike="noStrike" spc="-1">
                <a:solidFill>
                  <a:srgbClr val="000000"/>
                </a:solidFill>
                <a:latin typeface="Courier New"/>
              </a:rPr>
              <a:t>cl::</a:t>
            </a:r>
            <a:r>
              <a:rPr lang="en-US" sz="1600" b="1" strike="noStrike" spc="-1">
                <a:solidFill>
                  <a:srgbClr val="34411B"/>
                </a:solidFill>
                <a:latin typeface="Courier New"/>
              </a:rPr>
              <a:t>Buffer,</a:t>
            </a:r>
            <a:br/>
            <a:r>
              <a:rPr lang="en-US" sz="1600" b="1" strike="noStrike" spc="-1">
                <a:solidFill>
                  <a:srgbClr val="000000"/>
                </a:solidFill>
                <a:latin typeface="Courier New"/>
              </a:rPr>
              <a:t> cl::</a:t>
            </a:r>
            <a:r>
              <a:rPr lang="en-US" sz="1600" b="1" strike="noStrike" spc="-1">
                <a:solidFill>
                  <a:srgbClr val="34411B"/>
                </a:solidFill>
                <a:latin typeface="Courier New"/>
              </a:rPr>
              <a:t>Buffer,</a:t>
            </a:r>
            <a:r>
              <a:rPr lang="en-US" sz="1600" b="1" strike="noStrike" spc="-1">
                <a:solidFill>
                  <a:srgbClr val="000000"/>
                </a:solidFill>
                <a:latin typeface="Courier New"/>
              </a:rPr>
              <a:t> cl::</a:t>
            </a:r>
            <a:r>
              <a:rPr lang="en-US" sz="1600" b="1" strike="noStrike" spc="-1">
                <a:solidFill>
                  <a:srgbClr val="34411B"/>
                </a:solidFill>
                <a:latin typeface="Courier New"/>
              </a:rPr>
              <a:t>Buffer, int</a:t>
            </a:r>
            <a:r>
              <a:rPr lang="en-US" sz="1600" b="1" strike="noStrike" spc="-1">
                <a:solidFill>
                  <a:srgbClr val="000000"/>
                </a:solidFill>
                <a:latin typeface="Courier New"/>
              </a:rPr>
              <a:t>&gt;  </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vadd(program, “vadd”);</a:t>
            </a:r>
            <a:endParaRPr lang="en-US" sz="1600" b="0" strike="noStrike" spc="-1">
              <a:latin typeface="Arial"/>
            </a:endParaRPr>
          </a:p>
          <a:p>
            <a:pPr marL="800280">
              <a:lnSpc>
                <a:spcPct val="100000"/>
              </a:lnSpc>
              <a:spcBef>
                <a:spcPts val="320"/>
              </a:spcBef>
            </a:pPr>
            <a:endParaRPr lang="en-US" sz="1600" b="0" strike="noStrike" spc="-1">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interface: The vadd host program</a:t>
            </a:r>
            <a:endParaRPr lang="en-US" sz="4400" b="0" strike="noStrike" spc="-1">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This is the API definition: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Buffer(startIterator, endIterator, bool readOnly, bool useHostPtr)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readOnly </a:t>
            </a:r>
            <a:r>
              <a:rPr lang="en-US" sz="3200" b="0" strike="noStrike" spc="-1">
                <a:solidFill>
                  <a:srgbClr val="000000"/>
                </a:solidFill>
                <a:latin typeface="Trebuchet MS"/>
              </a:rPr>
              <a:t>boolean specifies whether the memory is CL_MEM_READ_ONLY (true) or CL_MEM_READ_WRITE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must specify a true or false here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useHostPtr </a:t>
            </a:r>
            <a:r>
              <a:rPr lang="en-US" sz="3200" b="0" strike="noStrike" spc="-1">
                <a:solidFill>
                  <a:srgbClr val="000000"/>
                </a:solidFill>
                <a:latin typeface="Trebuchet MS"/>
              </a:rPr>
              <a:t>boolean is default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Therefore the array defined by the iterators is </a:t>
            </a:r>
            <a:r>
              <a:rPr lang="en-US" sz="2800" b="0" strike="noStrike" spc="-1">
                <a:solidFill>
                  <a:srgbClr val="F79646"/>
                </a:solidFill>
                <a:latin typeface="Trebuchet MS"/>
              </a:rPr>
              <a:t>implicitly copied </a:t>
            </a:r>
            <a:r>
              <a:rPr lang="en-US" sz="2800" b="0" strike="noStrike" spc="-1">
                <a:solidFill>
                  <a:srgbClr val="000000"/>
                </a:solidFill>
                <a:latin typeface="Trebuchet MS"/>
              </a:rPr>
              <a:t>into device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If you specify </a:t>
            </a:r>
            <a:r>
              <a:rPr lang="en-US" sz="2800" b="0" strike="noStrike" spc="-1">
                <a:solidFill>
                  <a:srgbClr val="F79646"/>
                </a:solidFill>
                <a:latin typeface="Trebuchet MS"/>
              </a:rPr>
              <a:t>true</a:t>
            </a:r>
            <a:r>
              <a:rPr lang="en-US" sz="2800" b="0" strike="noStrike" spc="-1">
                <a:solidFill>
                  <a:srgbClr val="000000"/>
                </a:solidFill>
                <a:latin typeface="Trebuchet MS"/>
              </a:rPr>
              <a: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memory specified by the iterators must be </a:t>
            </a:r>
            <a:r>
              <a:rPr lang="en-US" sz="2400" b="0" strike="noStrike" spc="-1">
                <a:solidFill>
                  <a:srgbClr val="4F81BD"/>
                </a:solidFill>
                <a:latin typeface="Trebuchet MS"/>
              </a:rPr>
              <a:t>contiguous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context </a:t>
            </a:r>
            <a:r>
              <a:rPr lang="en-US" sz="2400" b="0" strike="noStrike" spc="-1">
                <a:solidFill>
                  <a:srgbClr val="4F81BD"/>
                </a:solidFill>
                <a:latin typeface="Trebuchet MS"/>
              </a:rPr>
              <a:t>uses the pointer </a:t>
            </a:r>
            <a:r>
              <a:rPr lang="en-US" sz="2400" b="0" strike="noStrike" spc="-1">
                <a:solidFill>
                  <a:srgbClr val="000000"/>
                </a:solidFill>
                <a:latin typeface="Trebuchet MS"/>
              </a:rPr>
              <a:t>to the host memory, which becomes device accessible - this is the same as CL_MEM_USE_HOST_PTR</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array </a:t>
            </a:r>
            <a:r>
              <a:rPr lang="en-US" sz="2400" b="1" strike="noStrike" spc="-1">
                <a:solidFill>
                  <a:srgbClr val="F79646"/>
                </a:solidFill>
                <a:latin typeface="Trebuchet MS"/>
              </a:rPr>
              <a:t>is not </a:t>
            </a:r>
            <a:r>
              <a:rPr lang="en-US" sz="2400" b="0" strike="noStrike" spc="-1">
                <a:solidFill>
                  <a:srgbClr val="000000"/>
                </a:solidFill>
                <a:latin typeface="Trebuchet MS"/>
              </a:rPr>
              <a:t>copied to device memory</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We can also specify a context to use as the first argument in this API call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using the buffer constructor which uses C++ vector iterators, remember: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is a blocking call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constructor will enqueue a copy to the first Device in the context (when useHostPtr == false)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runtime will </a:t>
            </a:r>
            <a:r>
              <a:rPr lang="en-US" sz="2800" b="0" strike="noStrike" spc="-1">
                <a:solidFill>
                  <a:srgbClr val="F79646"/>
                </a:solidFill>
                <a:latin typeface="Trebuchet MS"/>
              </a:rPr>
              <a:t>automatically </a:t>
            </a:r>
            <a:r>
              <a:rPr lang="en-US" sz="2800" b="0" strike="noStrike" spc="-1">
                <a:solidFill>
                  <a:srgbClr val="000000"/>
                </a:solidFill>
                <a:latin typeface="Trebuchet MS"/>
              </a:rPr>
              <a:t>ensure the buffer is copied across to the actual device you enqueue a kernel on later if you enqueue the kernel on a different device within this context</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Python Interface</a:t>
            </a:r>
            <a:endParaRPr lang="en-US" sz="4400" b="0" strike="noStrike" spc="-1">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python library by Andreas Klockner from University of Illinois at Urbana-Champaign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Helper functions to choose platform/device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getInfo() methods are class attributes – no need to call the method itself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Call a kernel as a method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Multi-line strings – no need to escape new lines!</a:t>
            </a:r>
            <a:endParaRPr lang="en-US" sz="2800" b="0" strike="noStrike" spc="-1">
              <a:latin typeface="Arial"/>
            </a:endParaRPr>
          </a:p>
        </p:txBody>
      </p:sp>
      <p:sp>
        <p:nvSpPr>
          <p:cNvPr id="1208" name="CustomShape 3"/>
          <p:cNvSpPr/>
          <p:nvPr/>
        </p:nvSpPr>
        <p:spPr>
          <a:xfrm>
            <a:off x="3349080" y="6488640"/>
            <a:ext cx="431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not just for python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Setting up the host program </a:t>
            </a:r>
            <a:endParaRPr lang="en-US" sz="4400" b="0" strike="noStrike" spc="-1">
              <a:latin typeface="Arial"/>
            </a:endParaRPr>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the pyopencl library</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pyopencl </a:t>
            </a:r>
            <a:r>
              <a:rPr lang="en-US" sz="2800" b="0" strike="noStrike" spc="-1">
                <a:solidFill>
                  <a:srgbClr val="C0504D"/>
                </a:solidFill>
                <a:latin typeface="Courier New Bold"/>
              </a:rPr>
              <a:t>as</a:t>
            </a:r>
            <a:r>
              <a:rPr lang="en-US" sz="2800" b="0" strike="noStrike" spc="-1">
                <a:solidFill>
                  <a:srgbClr val="000000"/>
                </a:solidFill>
                <a:latin typeface="Courier New Bold"/>
              </a:rPr>
              <a:t> cl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numpy to use arrays etc.</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of the examples use a helper library to print out some information</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deviceinfo</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N = 1024</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context, queue and program</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context = </a:t>
            </a:r>
            <a:r>
              <a:rPr lang="en-US" sz="1400" b="1" strike="noStrike" spc="-1">
                <a:solidFill>
                  <a:srgbClr val="9BBB59"/>
                </a:solidFill>
                <a:latin typeface="Courier New Bold"/>
              </a:rPr>
              <a:t>cl.create_some_context</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queue = </a:t>
            </a:r>
            <a:r>
              <a:rPr lang="en-US" sz="1400" b="1" strike="noStrike" spc="-1">
                <a:solidFill>
                  <a:srgbClr val="9BBB59"/>
                </a:solidFill>
                <a:latin typeface="Courier New Bold"/>
              </a:rPr>
              <a:t>cl.CommandQueue</a:t>
            </a:r>
            <a:r>
              <a:rPr lang="en-US" sz="1400" b="1" strike="noStrike" spc="-1">
                <a:solidFill>
                  <a:srgbClr val="000000"/>
                </a:solidFill>
                <a:latin typeface="Courier New Bold"/>
              </a:rPr>
              <a:t>(context)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kernelsource = </a:t>
            </a:r>
            <a:r>
              <a:rPr lang="en-US" sz="1400" b="1" strike="noStrike" spc="-1">
                <a:solidFill>
                  <a:srgbClr val="4F81BD"/>
                </a:solidFill>
                <a:latin typeface="Courier New Bold"/>
              </a:rPr>
              <a:t>open</a:t>
            </a:r>
            <a:r>
              <a:rPr lang="en-US" sz="1400" b="1" strike="noStrike" spc="-1">
                <a:solidFill>
                  <a:srgbClr val="000000"/>
                </a:solidFill>
                <a:latin typeface="Courier New Bold"/>
              </a:rPr>
              <a:t>(‘vadd.cl’).read()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program = </a:t>
            </a:r>
            <a:r>
              <a:rPr lang="en-US" sz="1400" b="1" strike="noStrike" spc="-1">
                <a:solidFill>
                  <a:srgbClr val="9BBB59"/>
                </a:solidFill>
                <a:latin typeface="Courier New Bold"/>
              </a:rPr>
              <a:t>cl.Program</a:t>
            </a:r>
            <a:r>
              <a:rPr lang="en-US" sz="1400" b="1" strike="noStrike" spc="-1">
                <a:solidFill>
                  <a:srgbClr val="000000"/>
                </a:solidFill>
                <a:latin typeface="Courier New Bold"/>
              </a:rPr>
              <a:t>(context, kernelsource).</a:t>
            </a:r>
            <a:r>
              <a:rPr lang="en-US" sz="1400" b="1" strike="noStrike" spc="-1">
                <a:solidFill>
                  <a:srgbClr val="9BBB59"/>
                </a:solidFill>
                <a:latin typeface="Courier New Bold"/>
              </a:rPr>
              <a:t>build</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host arrays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h_a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h_b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h_c = </a:t>
            </a:r>
            <a:r>
              <a:rPr lang="en-US" sz="1400" b="1" strike="noStrike" spc="-1">
                <a:solidFill>
                  <a:srgbClr val="C0504D"/>
                </a:solidFill>
                <a:latin typeface="Courier New Bold"/>
              </a:rPr>
              <a:t>numpy.empty</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device buffers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mf = </a:t>
            </a:r>
            <a:r>
              <a:rPr lang="en-US" sz="1400" b="1" strike="noStrike" spc="-1">
                <a:solidFill>
                  <a:srgbClr val="9BBB59"/>
                </a:solidFill>
                <a:latin typeface="Courier New Bold"/>
              </a:rPr>
              <a:t>cl.mem_flags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d_a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 </a:t>
            </a:r>
            <a:r>
              <a:rPr lang="en-US" sz="1400" b="1" strike="noStrike" spc="-1">
                <a:solidFill>
                  <a:srgbClr val="000000"/>
                </a:solidFill>
                <a:latin typeface="Courier New Bold"/>
              </a:rPr>
              <a:t>|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=h_a)</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d_b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a:t>
            </a:r>
            <a:r>
              <a:rPr lang="en-US" sz="1400" b="1" strike="noStrike" spc="-1">
                <a:solidFill>
                  <a:srgbClr val="000000"/>
                </a:solidFill>
                <a:latin typeface="Courier New Bold"/>
              </a:rPr>
              <a:t> |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d_c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WRITE_ONLY</a:t>
            </a:r>
            <a:r>
              <a:rPr lang="en-US" sz="1400" b="1" strike="noStrike" spc="-1">
                <a:solidFill>
                  <a:srgbClr val="000000"/>
                </a:solidFill>
                <a:latin typeface="Courier New Bold"/>
              </a:rPr>
              <a:t>, h_c.</a:t>
            </a:r>
            <a:r>
              <a:rPr lang="en-US" sz="1400" b="1" strike="noStrike" spc="-1">
                <a:solidFill>
                  <a:srgbClr val="C0504D"/>
                </a:solidFill>
                <a:latin typeface="Courier New Bold"/>
              </a:rPr>
              <a:t>nbytes</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run kernel</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 = program.vadd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vadd.set_scalar_arg_dtypes([None, None, None, numpy.uint32])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vadd(queue, h_a.</a:t>
            </a:r>
            <a:r>
              <a:rPr lang="en-US" sz="1400" b="1" strike="noStrike" spc="-1">
                <a:solidFill>
                  <a:srgbClr val="C0504D"/>
                </a:solidFill>
                <a:latin typeface="Courier New Bold"/>
              </a:rPr>
              <a:t>shape</a:t>
            </a:r>
            <a:r>
              <a:rPr lang="en-US" sz="1400" b="1" strike="noStrike" spc="-1">
                <a:solidFill>
                  <a:srgbClr val="000000"/>
                </a:solidFill>
                <a:latin typeface="Courier New Bold"/>
              </a:rPr>
              <a:t>, </a:t>
            </a:r>
            <a:r>
              <a:rPr lang="en-US" sz="1400" b="1" strike="noStrike" spc="-1">
                <a:solidFill>
                  <a:srgbClr val="17375E"/>
                </a:solidFill>
                <a:latin typeface="Courier New Bold"/>
              </a:rPr>
              <a:t>None</a:t>
            </a:r>
            <a:r>
              <a:rPr lang="en-US" sz="1400" b="1" strike="noStrike" spc="-1">
                <a:solidFill>
                  <a:srgbClr val="000000"/>
                </a:solidFill>
                <a:latin typeface="Courier New Bold"/>
              </a:rPr>
              <a:t>, d_a, d_b, d_c, N)</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return results</a:t>
            </a:r>
            <a:endParaRPr lang="en-US" sz="1400" b="0" strike="noStrike" spc="-1">
              <a:latin typeface="Arial"/>
            </a:endParaRPr>
          </a:p>
          <a:p>
            <a:pPr>
              <a:lnSpc>
                <a:spcPct val="100000"/>
              </a:lnSpc>
              <a:spcBef>
                <a:spcPts val="281"/>
              </a:spcBef>
            </a:pPr>
            <a:r>
              <a:rPr lang="en-US" sz="1400" b="1" strike="noStrike" spc="-1">
                <a:solidFill>
                  <a:srgbClr val="9BBB59"/>
                </a:solidFill>
                <a:latin typeface="Courier New Bold"/>
              </a:rPr>
              <a:t>cl.enqueue_copy</a:t>
            </a:r>
            <a:r>
              <a:rPr lang="en-US" sz="1400" b="1" strike="noStrike" spc="-1">
                <a:solidFill>
                  <a:srgbClr val="000000"/>
                </a:solidFill>
                <a:latin typeface="Courier New Bold"/>
              </a:rPr>
              <a:t>(queue, h_c, d_c)</a:t>
            </a:r>
            <a:endParaRPr lang="en-US" sz="1400" b="0" strike="noStrike" spc="-1">
              <a:latin typeface="Arial"/>
            </a:endParaRPr>
          </a:p>
          <a:p>
            <a:pPr>
              <a:lnSpc>
                <a:spcPct val="100000"/>
              </a:lnSpc>
              <a:spcBef>
                <a:spcPts val="281"/>
              </a:spcBef>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Exercise 3: Running the Vadd kernel (C++ / Python)</a:t>
            </a:r>
            <a:endParaRPr lang="en-US" sz="4400" b="0" strike="noStrike" spc="-1">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learn the C++and/or Python interface to OpenCL’s API</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provided program.  They will run a simple kernel to add two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Note how some of the API calls in OpenCL map onto C++/Python constructs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Compare the original C with the C++/Python versions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simplicity of the common API calls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4: Chaining vector add kernels</a:t>
            </a:r>
            <a:br/>
            <a:r>
              <a:rPr lang="en-US" sz="3600" b="0" strike="noStrike" spc="-1">
                <a:solidFill>
                  <a:srgbClr val="000000"/>
                </a:solidFill>
                <a:latin typeface="Trebuchet MS"/>
              </a:rPr>
              <a:t>(C++ / Python)</a:t>
            </a:r>
            <a:endParaRPr lang="en-US" sz="3600" b="0" strike="noStrike" spc="-1">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verify that you understand manipulating kernel invocations and buffers in OpenCL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a VADD program in C++ or Python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Add additional buffer objects and assign them to vectors defined on the host (see the provided vadd programs for examples of how to do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Chain vadds … e.g. C=A+B;  D=C+E;  F=D+G.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Compare the complexity of your host code to C</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(Sample solution is for C = A + B; D = C + E; F = D + G; return F)</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5: The D = A + B + C problem</a:t>
            </a:r>
            <a:endParaRPr lang="en-US" sz="3600" b="0" strike="noStrike" spc="-1">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how to control the </a:t>
            </a:r>
            <a:r>
              <a:rPr lang="en-US" sz="2800" b="0" strike="noStrike" spc="-1">
                <a:solidFill>
                  <a:srgbClr val="8064A2"/>
                </a:solidFill>
                <a:latin typeface="Trebuchet MS"/>
              </a:rPr>
              <a:t>argument definitions </a:t>
            </a:r>
            <a:r>
              <a:rPr lang="en-US" sz="2800" b="0" strike="noStrike" spc="-1">
                <a:solidFill>
                  <a:srgbClr val="000000"/>
                </a:solidFill>
                <a:latin typeface="Trebuchet MS"/>
              </a:rPr>
              <a:t>for a </a:t>
            </a:r>
            <a:r>
              <a:rPr lang="en-US" sz="2800" b="0" u="sng" strike="noStrike" spc="-1">
                <a:solidFill>
                  <a:srgbClr val="000000"/>
                </a:solidFill>
                <a:uFillTx/>
                <a:latin typeface="Trebuchet MS"/>
              </a:rPr>
              <a:t>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the host/kernel interface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a VADD program.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it adds three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host code to define three vectors and associate them with relevant kernel arguments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Test your result and verify that it is correct.  Print a message to that effect on the screen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000" cy="1071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000" cy="142812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en-US" sz="1200" b="0" strike="noStrike" spc="-1">
                <a:solidFill>
                  <a:srgbClr val="000000"/>
                </a:solidFill>
                <a:latin typeface="Trebuchet MS"/>
                <a:ea typeface="DejaVu Sans"/>
              </a:rPr>
              <a:t>Third party names are the property of their owners.</a:t>
            </a:r>
            <a:endParaRPr lang="en-US" sz="1200" b="0" strike="noStrike" spc="-1">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6: Matrix Multiplication</a:t>
            </a:r>
            <a:endParaRPr lang="en-US" sz="3600" b="0" strike="noStrike" spc="-1">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write your first complete OpenCL kernel “from scratch”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multiply a pair of matrices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the provided matrix multiplication OpenCL host program including the function to generate matrices and test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Create a kernel to do the multiplication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provided OpenCL host program to use your kernel</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the results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19533</TotalTime>
  <Words>25000</Words>
  <Application>Microsoft Office PowerPoint</Application>
  <PresentationFormat>全屏显示(4:3)</PresentationFormat>
  <Paragraphs>3681</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1060</cp:revision>
  <dcterms:created xsi:type="dcterms:W3CDTF">2013-06-29T14:06:29Z</dcterms:created>
  <dcterms:modified xsi:type="dcterms:W3CDTF">2019-07-28T20:09:12Z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